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9.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charts/chart21.xml" ContentType="application/vnd.openxmlformats-officedocument.drawingml.chart+xml"/>
  <Override PartName="/ppt/notesSlides/notesSlide15.xml" ContentType="application/vnd.openxmlformats-officedocument.presentationml.notesSlide+xml"/>
  <Override PartName="/ppt/charts/chart22.xml" ContentType="application/vnd.openxmlformats-officedocument.drawingml.chart+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charts/chart23.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0.xml" ContentType="application/vnd.openxmlformats-officedocument.presentationml.notesSlide+xml"/>
  <Override PartName="/ppt/charts/chart2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handoutMasterIdLst>
    <p:handoutMasterId r:id="rId60"/>
  </p:handoutMasterIdLst>
  <p:sldIdLst>
    <p:sldId id="256" r:id="rId2"/>
    <p:sldId id="373" r:id="rId3"/>
    <p:sldId id="311" r:id="rId4"/>
    <p:sldId id="352" r:id="rId5"/>
    <p:sldId id="313" r:id="rId6"/>
    <p:sldId id="314" r:id="rId7"/>
    <p:sldId id="315" r:id="rId8"/>
    <p:sldId id="316" r:id="rId9"/>
    <p:sldId id="317" r:id="rId10"/>
    <p:sldId id="318" r:id="rId11"/>
    <p:sldId id="319" r:id="rId12"/>
    <p:sldId id="320" r:id="rId13"/>
    <p:sldId id="324" r:id="rId14"/>
    <p:sldId id="325" r:id="rId15"/>
    <p:sldId id="326" r:id="rId16"/>
    <p:sldId id="327" r:id="rId17"/>
    <p:sldId id="328" r:id="rId18"/>
    <p:sldId id="329" r:id="rId19"/>
    <p:sldId id="330" r:id="rId20"/>
    <p:sldId id="331" r:id="rId21"/>
    <p:sldId id="332" r:id="rId22"/>
    <p:sldId id="334" r:id="rId23"/>
    <p:sldId id="335" r:id="rId24"/>
    <p:sldId id="333" r:id="rId25"/>
    <p:sldId id="336" r:id="rId26"/>
    <p:sldId id="337" r:id="rId27"/>
    <p:sldId id="338" r:id="rId28"/>
    <p:sldId id="339" r:id="rId29"/>
    <p:sldId id="340" r:id="rId30"/>
    <p:sldId id="343" r:id="rId31"/>
    <p:sldId id="341" r:id="rId32"/>
    <p:sldId id="342" r:id="rId33"/>
    <p:sldId id="344" r:id="rId34"/>
    <p:sldId id="345" r:id="rId35"/>
    <p:sldId id="346" r:id="rId36"/>
    <p:sldId id="347" r:id="rId37"/>
    <p:sldId id="348" r:id="rId38"/>
    <p:sldId id="349" r:id="rId39"/>
    <p:sldId id="366" r:id="rId40"/>
    <p:sldId id="367" r:id="rId41"/>
    <p:sldId id="368" r:id="rId42"/>
    <p:sldId id="370" r:id="rId43"/>
    <p:sldId id="369" r:id="rId44"/>
    <p:sldId id="371" r:id="rId45"/>
    <p:sldId id="372" r:id="rId46"/>
    <p:sldId id="374" r:id="rId47"/>
    <p:sldId id="354" r:id="rId48"/>
    <p:sldId id="355" r:id="rId49"/>
    <p:sldId id="364" r:id="rId50"/>
    <p:sldId id="360" r:id="rId51"/>
    <p:sldId id="361" r:id="rId52"/>
    <p:sldId id="365" r:id="rId53"/>
    <p:sldId id="363" r:id="rId54"/>
    <p:sldId id="362" r:id="rId55"/>
    <p:sldId id="310" r:id="rId56"/>
    <p:sldId id="350" r:id="rId57"/>
    <p:sldId id="296" r:id="rId58"/>
  </p:sldIdLst>
  <p:sldSz cx="9144000" cy="6858000" type="screen4x3"/>
  <p:notesSz cx="6858000" cy="92662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99" autoAdjust="0"/>
  </p:normalViewPr>
  <p:slideViewPr>
    <p:cSldViewPr snapToGrid="0" snapToObjects="1">
      <p:cViewPr>
        <p:scale>
          <a:sx n="90" d="100"/>
          <a:sy n="90" d="100"/>
        </p:scale>
        <p:origin x="-594" y="-3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8" d="100"/>
          <a:sy n="58" d="100"/>
        </p:scale>
        <p:origin x="-2532" y="-102"/>
      </p:cViewPr>
      <p:guideLst>
        <p:guide orient="horz" pos="291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oleObject" Target="file:///\\laserver\meminfo\R&amp;E\Mu%20He\International%20buyers\RE%20Investment%20Data\investment%20buyers%20profile\Profil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laserver\meminfo\R&amp;E\Mu%20He\International%20buyers\RE%20Investment%20Data\investment%20buyers%20profile\Profil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laserver\meminfo\R&amp;E\Mu%20He\International%20buyers\RE%20Investment%20Data\investment%20buyers%20profile\Profile.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laserver\meminfo\R&amp;E\Mu%20He\International%20buyers\RE%20Investment%20Data\investment%20buyers%20profile\Profile.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98749379458004E-2"/>
          <c:y val="8.5538041889478195E-2"/>
          <c:w val="0.88045977011494303"/>
          <c:h val="0.77005347593582896"/>
        </c:manualLayout>
      </c:layout>
      <c:barChart>
        <c:barDir val="col"/>
        <c:grouping val="clustered"/>
        <c:varyColors val="0"/>
        <c:ser>
          <c:idx val="1"/>
          <c:order val="0"/>
          <c:tx>
            <c:strRef>
              <c:f>Sheet1!$B$1</c:f>
              <c:strCache>
                <c:ptCount val="1"/>
                <c:pt idx="0">
                  <c:v>California</c:v>
                </c:pt>
              </c:strCache>
            </c:strRef>
          </c:tx>
          <c:spPr>
            <a:solidFill>
              <a:schemeClr val="accent1"/>
            </a:solidFill>
            <a:ln w="12674">
              <a:solidFill>
                <a:srgbClr val="FF9900"/>
              </a:solidFill>
              <a:prstDash val="solid"/>
            </a:ln>
          </c:spPr>
          <c:invertIfNegative val="0"/>
          <c:cat>
            <c:numRef>
              <c:f>Sheet1!$A$2:$A$81</c:f>
              <c:numCache>
                <c:formatCode>General</c:formatCode>
                <c:ptCount val="80"/>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numCache>
            </c:numRef>
          </c:cat>
          <c:val>
            <c:numRef>
              <c:f>Sheet1!$B$2:$B$81</c:f>
              <c:numCache>
                <c:formatCode>0.00%</c:formatCode>
                <c:ptCount val="80"/>
                <c:pt idx="0">
                  <c:v>1.5320126E-2</c:v>
                </c:pt>
                <c:pt idx="1">
                  <c:v>1.1746781E-2</c:v>
                </c:pt>
                <c:pt idx="2">
                  <c:v>1.3796454E-2</c:v>
                </c:pt>
                <c:pt idx="3">
                  <c:v>1.4614979E-2</c:v>
                </c:pt>
                <c:pt idx="4">
                  <c:v>1.7190894000000002E-2</c:v>
                </c:pt>
                <c:pt idx="5">
                  <c:v>1.8478966999999999E-2</c:v>
                </c:pt>
                <c:pt idx="6">
                  <c:v>1.896426E-2</c:v>
                </c:pt>
                <c:pt idx="7">
                  <c:v>2.1653543000000001E-2</c:v>
                </c:pt>
                <c:pt idx="8">
                  <c:v>1.8435803000000001E-2</c:v>
                </c:pt>
                <c:pt idx="9">
                  <c:v>2.2573849E-2</c:v>
                </c:pt>
                <c:pt idx="10">
                  <c:v>2.0856110000000001E-2</c:v>
                </c:pt>
                <c:pt idx="11">
                  <c:v>2.1706895E-2</c:v>
                </c:pt>
                <c:pt idx="12">
                  <c:v>2.1447289000000001E-2</c:v>
                </c:pt>
                <c:pt idx="13">
                  <c:v>1.8905157999999998E-2</c:v>
                </c:pt>
                <c:pt idx="14">
                  <c:v>2.2737837E-2</c:v>
                </c:pt>
                <c:pt idx="15">
                  <c:v>2.4580540000000001E-2</c:v>
                </c:pt>
                <c:pt idx="16">
                  <c:v>2.4582285999999998E-2</c:v>
                </c:pt>
                <c:pt idx="17">
                  <c:v>2.4389364E-2</c:v>
                </c:pt>
                <c:pt idx="18">
                  <c:v>2.6379741000000002E-2</c:v>
                </c:pt>
                <c:pt idx="19">
                  <c:v>2.3539907999999998E-2</c:v>
                </c:pt>
                <c:pt idx="20">
                  <c:v>2.1121094E-2</c:v>
                </c:pt>
                <c:pt idx="21">
                  <c:v>1.7368179000000001E-2</c:v>
                </c:pt>
                <c:pt idx="22">
                  <c:v>1.0552812E-2</c:v>
                </c:pt>
                <c:pt idx="23">
                  <c:v>6.6743310000000004E-3</c:v>
                </c:pt>
                <c:pt idx="24">
                  <c:v>5.9638989999999999E-3</c:v>
                </c:pt>
                <c:pt idx="25">
                  <c:v>7.9152340000000002E-3</c:v>
                </c:pt>
                <c:pt idx="26">
                  <c:v>1.5330705E-2</c:v>
                </c:pt>
                <c:pt idx="27">
                  <c:v>1.2634044000000001E-2</c:v>
                </c:pt>
                <c:pt idx="28">
                  <c:v>1.6888808000000002E-2</c:v>
                </c:pt>
                <c:pt idx="29">
                  <c:v>2.0199999999999999E-2</c:v>
                </c:pt>
                <c:pt idx="30">
                  <c:v>1.9699999999999999E-2</c:v>
                </c:pt>
                <c:pt idx="31">
                  <c:v>1.7100000000000001E-2</c:v>
                </c:pt>
                <c:pt idx="32">
                  <c:v>1.6500000000000001E-2</c:v>
                </c:pt>
                <c:pt idx="33">
                  <c:v>1.4200000000000001E-2</c:v>
                </c:pt>
                <c:pt idx="34">
                  <c:v>1.2200000000000001E-2</c:v>
                </c:pt>
                <c:pt idx="35">
                  <c:v>1.0800000000000001E-2</c:v>
                </c:pt>
                <c:pt idx="36">
                  <c:v>1.11E-2</c:v>
                </c:pt>
                <c:pt idx="37">
                  <c:v>1.1599999999999999E-2</c:v>
                </c:pt>
                <c:pt idx="38">
                  <c:v>1.1599999999999999E-2</c:v>
                </c:pt>
                <c:pt idx="39">
                  <c:v>1.0500000000000001E-2</c:v>
                </c:pt>
                <c:pt idx="40" formatCode="General">
                  <c:v>1.2112554284229001E-2</c:v>
                </c:pt>
                <c:pt idx="41" formatCode="General">
                  <c:v>1.21271277201254E-2</c:v>
                </c:pt>
                <c:pt idx="42" formatCode="General">
                  <c:v>1.21680782675786E-2</c:v>
                </c:pt>
                <c:pt idx="43" formatCode="General">
                  <c:v>1.2192332374190099E-2</c:v>
                </c:pt>
                <c:pt idx="44" formatCode="General">
                  <c:v>1.21816677918688E-2</c:v>
                </c:pt>
                <c:pt idx="45" formatCode="General">
                  <c:v>1.2172770410915299E-2</c:v>
                </c:pt>
                <c:pt idx="46" formatCode="General">
                  <c:v>1.2130965058350899E-2</c:v>
                </c:pt>
                <c:pt idx="47" formatCode="General">
                  <c:v>1.20609862499108E-2</c:v>
                </c:pt>
                <c:pt idx="48" formatCode="General">
                  <c:v>1.1969290404365E-2</c:v>
                </c:pt>
                <c:pt idx="49" formatCode="General">
                  <c:v>1.1849615078768101E-2</c:v>
                </c:pt>
                <c:pt idx="50" formatCode="General">
                  <c:v>1.1762164801674101E-2</c:v>
                </c:pt>
                <c:pt idx="51" formatCode="General">
                  <c:v>1.16166238462085E-2</c:v>
                </c:pt>
                <c:pt idx="52" formatCode="General">
                  <c:v>1.14576595928463E-2</c:v>
                </c:pt>
                <c:pt idx="53" formatCode="General">
                  <c:v>1.12879925020437E-2</c:v>
                </c:pt>
                <c:pt idx="54" formatCode="General">
                  <c:v>1.1105619416285999E-2</c:v>
                </c:pt>
                <c:pt idx="55" formatCode="General">
                  <c:v>1.09137553398354E-2</c:v>
                </c:pt>
                <c:pt idx="56" formatCode="General">
                  <c:v>1.07310362706269E-2</c:v>
                </c:pt>
                <c:pt idx="57" formatCode="General">
                  <c:v>1.05586376027164E-2</c:v>
                </c:pt>
                <c:pt idx="58" formatCode="General">
                  <c:v>1.03930327578983E-2</c:v>
                </c:pt>
                <c:pt idx="59" formatCode="General">
                  <c:v>1.0226242474243001E-2</c:v>
                </c:pt>
                <c:pt idx="60" formatCode="General">
                  <c:v>1.0215554385480099E-2</c:v>
                </c:pt>
                <c:pt idx="61" formatCode="General">
                  <c:v>1.0083364167926099E-2</c:v>
                </c:pt>
                <c:pt idx="62" formatCode="General">
                  <c:v>9.9647729647431103E-3</c:v>
                </c:pt>
                <c:pt idx="63" formatCode="General">
                  <c:v>9.8638744961813407E-3</c:v>
                </c:pt>
                <c:pt idx="64" formatCode="General">
                  <c:v>9.7691094061614307E-3</c:v>
                </c:pt>
                <c:pt idx="65" formatCode="General">
                  <c:v>9.67521559644746E-3</c:v>
                </c:pt>
                <c:pt idx="66" formatCode="General">
                  <c:v>9.6030586103697194E-3</c:v>
                </c:pt>
                <c:pt idx="67" formatCode="General">
                  <c:v>9.5406460637126392E-3</c:v>
                </c:pt>
                <c:pt idx="68" formatCode="General">
                  <c:v>9.4873253172790203E-3</c:v>
                </c:pt>
                <c:pt idx="69" formatCode="General">
                  <c:v>9.4466753566771599E-3</c:v>
                </c:pt>
                <c:pt idx="70" formatCode="General">
                  <c:v>9.3979088055225601E-3</c:v>
                </c:pt>
                <c:pt idx="71" formatCode="General">
                  <c:v>9.35986629059757E-3</c:v>
                </c:pt>
                <c:pt idx="72" formatCode="General">
                  <c:v>9.3251978700930396E-3</c:v>
                </c:pt>
                <c:pt idx="73" formatCode="General">
                  <c:v>9.2981054407934496E-3</c:v>
                </c:pt>
                <c:pt idx="74" formatCode="General">
                  <c:v>9.2727774570695101E-3</c:v>
                </c:pt>
                <c:pt idx="75" formatCode="General">
                  <c:v>9.2478516383531807E-3</c:v>
                </c:pt>
                <c:pt idx="76" formatCode="General">
                  <c:v>9.22444990107062E-3</c:v>
                </c:pt>
                <c:pt idx="77" formatCode="General">
                  <c:v>9.2053525530823195E-3</c:v>
                </c:pt>
                <c:pt idx="78" formatCode="General">
                  <c:v>9.1881980314079698E-3</c:v>
                </c:pt>
                <c:pt idx="79" formatCode="General">
                  <c:v>9.1154305106893093E-3</c:v>
                </c:pt>
              </c:numCache>
            </c:numRef>
          </c:val>
        </c:ser>
        <c:dLbls>
          <c:showLegendKey val="0"/>
          <c:showVal val="0"/>
          <c:showCatName val="0"/>
          <c:showSerName val="0"/>
          <c:showPercent val="0"/>
          <c:showBubbleSize val="0"/>
        </c:dLbls>
        <c:gapWidth val="25"/>
        <c:axId val="160688640"/>
        <c:axId val="95497600"/>
      </c:barChart>
      <c:lineChart>
        <c:grouping val="standard"/>
        <c:varyColors val="0"/>
        <c:ser>
          <c:idx val="2"/>
          <c:order val="1"/>
          <c:tx>
            <c:strRef>
              <c:f>Sheet1!$C$1</c:f>
              <c:strCache>
                <c:ptCount val="1"/>
                <c:pt idx="0">
                  <c:v>Nation</c:v>
                </c:pt>
              </c:strCache>
            </c:strRef>
          </c:tx>
          <c:spPr>
            <a:ln w="38021">
              <a:solidFill>
                <a:schemeClr val="accent2"/>
              </a:solidFill>
              <a:prstDash val="solid"/>
            </a:ln>
          </c:spPr>
          <c:marker>
            <c:symbol val="circle"/>
            <c:size val="3"/>
            <c:spPr>
              <a:solidFill>
                <a:schemeClr val="accent2"/>
              </a:solidFill>
              <a:ln>
                <a:solidFill>
                  <a:schemeClr val="accent2"/>
                </a:solidFill>
                <a:prstDash val="solid"/>
              </a:ln>
            </c:spPr>
          </c:marker>
          <c:cat>
            <c:numRef>
              <c:f>Sheet1!$A$2:$A$81</c:f>
              <c:numCache>
                <c:formatCode>General</c:formatCode>
                <c:ptCount val="80"/>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numCache>
            </c:numRef>
          </c:cat>
          <c:val>
            <c:numRef>
              <c:f>Sheet1!$C$2:$C$81</c:f>
              <c:numCache>
                <c:formatCode>0.00%</c:formatCode>
                <c:ptCount val="80"/>
                <c:pt idx="0">
                  <c:v>1.7338737E-2</c:v>
                </c:pt>
                <c:pt idx="1">
                  <c:v>1.1879493E-2</c:v>
                </c:pt>
                <c:pt idx="2">
                  <c:v>9.9052010000000006E-3</c:v>
                </c:pt>
                <c:pt idx="3">
                  <c:v>9.3916929999999996E-3</c:v>
                </c:pt>
                <c:pt idx="4">
                  <c:v>9.9511579999999999E-3</c:v>
                </c:pt>
                <c:pt idx="5">
                  <c:v>9.7370800000000004E-3</c:v>
                </c:pt>
                <c:pt idx="6">
                  <c:v>1.0098223999999999E-2</c:v>
                </c:pt>
                <c:pt idx="7">
                  <c:v>1.0625228E-2</c:v>
                </c:pt>
                <c:pt idx="8">
                  <c:v>1.1130371999999999E-2</c:v>
                </c:pt>
                <c:pt idx="9">
                  <c:v>8.8125149999999999E-3</c:v>
                </c:pt>
                <c:pt idx="10">
                  <c:v>1.2889215000000001E-2</c:v>
                </c:pt>
                <c:pt idx="11">
                  <c:v>9.5787609999999999E-3</c:v>
                </c:pt>
                <c:pt idx="12">
                  <c:v>9.1857169999999995E-3</c:v>
                </c:pt>
                <c:pt idx="13">
                  <c:v>8.6957639999999999E-3</c:v>
                </c:pt>
                <c:pt idx="14">
                  <c:v>8.9006680000000005E-3</c:v>
                </c:pt>
                <c:pt idx="15">
                  <c:v>9.2844769999999993E-3</c:v>
                </c:pt>
                <c:pt idx="16">
                  <c:v>8.9783580000000005E-3</c:v>
                </c:pt>
                <c:pt idx="17">
                  <c:v>9.1213389999999991E-3</c:v>
                </c:pt>
                <c:pt idx="18">
                  <c:v>9.4887909999999999E-3</c:v>
                </c:pt>
                <c:pt idx="19">
                  <c:v>1.0716355E-2</c:v>
                </c:pt>
                <c:pt idx="20">
                  <c:v>1.077911E-2</c:v>
                </c:pt>
                <c:pt idx="21">
                  <c:v>1.1409739E-2</c:v>
                </c:pt>
                <c:pt idx="22">
                  <c:v>1.0794807999999999E-2</c:v>
                </c:pt>
                <c:pt idx="23">
                  <c:v>9.8687659999999993E-3</c:v>
                </c:pt>
                <c:pt idx="24">
                  <c:v>9.5111150000000005E-3</c:v>
                </c:pt>
                <c:pt idx="25">
                  <c:v>9.2312490000000004E-3</c:v>
                </c:pt>
                <c:pt idx="26">
                  <c:v>9.6331850000000007E-3</c:v>
                </c:pt>
                <c:pt idx="27">
                  <c:v>9.2014460000000003E-3</c:v>
                </c:pt>
                <c:pt idx="28">
                  <c:v>9.0398449999999995E-3</c:v>
                </c:pt>
                <c:pt idx="29">
                  <c:v>9.5896090000000007E-3</c:v>
                </c:pt>
                <c:pt idx="30">
                  <c:v>1.0200000000000001E-2</c:v>
                </c:pt>
                <c:pt idx="31">
                  <c:v>9.4000000000000004E-3</c:v>
                </c:pt>
                <c:pt idx="32">
                  <c:v>8.6E-3</c:v>
                </c:pt>
                <c:pt idx="33">
                  <c:v>9.1999999999999998E-3</c:v>
                </c:pt>
                <c:pt idx="34">
                  <c:v>9.1000000000000004E-3</c:v>
                </c:pt>
                <c:pt idx="35">
                  <c:v>9.4999999999999998E-3</c:v>
                </c:pt>
                <c:pt idx="36">
                  <c:v>9.7999999999999997E-3</c:v>
                </c:pt>
                <c:pt idx="37">
                  <c:v>9.1999999999999998E-3</c:v>
                </c:pt>
                <c:pt idx="38">
                  <c:v>9.1999999999999998E-3</c:v>
                </c:pt>
                <c:pt idx="39">
                  <c:v>9.7999999999999997E-3</c:v>
                </c:pt>
                <c:pt idx="40" formatCode="General">
                  <c:v>9.6675154620000005E-3</c:v>
                </c:pt>
                <c:pt idx="41" formatCode="General">
                  <c:v>9.6844912840000005E-3</c:v>
                </c:pt>
                <c:pt idx="42" formatCode="General">
                  <c:v>9.6906069160000007E-3</c:v>
                </c:pt>
                <c:pt idx="43" formatCode="General">
                  <c:v>9.6847138940000001E-3</c:v>
                </c:pt>
                <c:pt idx="44" formatCode="General">
                  <c:v>9.6668827539999995E-3</c:v>
                </c:pt>
                <c:pt idx="45" formatCode="General">
                  <c:v>9.6385790510000006E-3</c:v>
                </c:pt>
                <c:pt idx="46" formatCode="General">
                  <c:v>9.602004099E-3</c:v>
                </c:pt>
                <c:pt idx="47" formatCode="General">
                  <c:v>9.5581942669999993E-3</c:v>
                </c:pt>
                <c:pt idx="48" formatCode="General">
                  <c:v>9.5078278820000008E-3</c:v>
                </c:pt>
                <c:pt idx="49" formatCode="General">
                  <c:v>9.4510963270000008E-3</c:v>
                </c:pt>
                <c:pt idx="50" formatCode="General">
                  <c:v>9.3883631919999995E-3</c:v>
                </c:pt>
                <c:pt idx="51" formatCode="General">
                  <c:v>9.3192196689999996E-3</c:v>
                </c:pt>
                <c:pt idx="52" formatCode="General">
                  <c:v>9.2442920559999992E-3</c:v>
                </c:pt>
                <c:pt idx="53" formatCode="General">
                  <c:v>9.1641931339999996E-3</c:v>
                </c:pt>
                <c:pt idx="54" formatCode="General">
                  <c:v>9.0803409920000005E-3</c:v>
                </c:pt>
                <c:pt idx="55" formatCode="General">
                  <c:v>8.9946801750000003E-3</c:v>
                </c:pt>
                <c:pt idx="56" formatCode="General">
                  <c:v>8.9082669969999997E-3</c:v>
                </c:pt>
                <c:pt idx="57" formatCode="General">
                  <c:v>8.8225751779999993E-3</c:v>
                </c:pt>
                <c:pt idx="58" formatCode="General">
                  <c:v>8.7385805099999998E-3</c:v>
                </c:pt>
                <c:pt idx="59" formatCode="General">
                  <c:v>8.6572810470000004E-3</c:v>
                </c:pt>
                <c:pt idx="60" formatCode="General">
                  <c:v>8.5792757159999997E-3</c:v>
                </c:pt>
                <c:pt idx="61" formatCode="General">
                  <c:v>8.5052360110000006E-3</c:v>
                </c:pt>
                <c:pt idx="62" formatCode="General">
                  <c:v>8.4348020799999996E-3</c:v>
                </c:pt>
                <c:pt idx="63" formatCode="General">
                  <c:v>8.3683857879999993E-3</c:v>
                </c:pt>
                <c:pt idx="64" formatCode="General">
                  <c:v>8.3053643510000007E-3</c:v>
                </c:pt>
                <c:pt idx="65" formatCode="General">
                  <c:v>8.2466445890000007E-3</c:v>
                </c:pt>
                <c:pt idx="66" formatCode="General">
                  <c:v>8.1918202479999997E-3</c:v>
                </c:pt>
                <c:pt idx="67" formatCode="General">
                  <c:v>8.140728287E-3</c:v>
                </c:pt>
                <c:pt idx="68" formatCode="General">
                  <c:v>8.0939907199999994E-3</c:v>
                </c:pt>
                <c:pt idx="69" formatCode="General">
                  <c:v>8.0517044730000001E-3</c:v>
                </c:pt>
                <c:pt idx="70" formatCode="General">
                  <c:v>8.0140011479999992E-3</c:v>
                </c:pt>
                <c:pt idx="71" formatCode="General">
                  <c:v>7.981311764E-3</c:v>
                </c:pt>
                <c:pt idx="72" formatCode="General">
                  <c:v>7.9534255090000002E-3</c:v>
                </c:pt>
                <c:pt idx="73" formatCode="General">
                  <c:v>7.9323961200000008E-3</c:v>
                </c:pt>
                <c:pt idx="74" formatCode="General">
                  <c:v>7.9168849640000004E-3</c:v>
                </c:pt>
                <c:pt idx="75" formatCode="General">
                  <c:v>7.9061669889999991E-3</c:v>
                </c:pt>
                <c:pt idx="76" formatCode="General">
                  <c:v>7.8992773539999991E-3</c:v>
                </c:pt>
                <c:pt idx="77" formatCode="General">
                  <c:v>7.9002124410000006E-3</c:v>
                </c:pt>
                <c:pt idx="78" formatCode="General">
                  <c:v>7.9079133870000005E-3</c:v>
                </c:pt>
                <c:pt idx="79" formatCode="General">
                  <c:v>7.9204372340000006E-3</c:v>
                </c:pt>
              </c:numCache>
            </c:numRef>
          </c:val>
          <c:smooth val="0"/>
        </c:ser>
        <c:dLbls>
          <c:showLegendKey val="0"/>
          <c:showVal val="0"/>
          <c:showCatName val="0"/>
          <c:showSerName val="0"/>
          <c:showPercent val="0"/>
          <c:showBubbleSize val="0"/>
        </c:dLbls>
        <c:marker val="1"/>
        <c:smooth val="0"/>
        <c:axId val="160688640"/>
        <c:axId val="95497600"/>
      </c:lineChart>
      <c:catAx>
        <c:axId val="160688640"/>
        <c:scaling>
          <c:orientation val="minMax"/>
        </c:scaling>
        <c:delete val="0"/>
        <c:axPos val="b"/>
        <c:numFmt formatCode="@" sourceLinked="0"/>
        <c:majorTickMark val="none"/>
        <c:minorTickMark val="none"/>
        <c:tickLblPos val="low"/>
        <c:spPr>
          <a:ln w="12674">
            <a:solidFill>
              <a:schemeClr val="tx2"/>
            </a:solidFill>
            <a:prstDash val="solid"/>
          </a:ln>
        </c:spPr>
        <c:txPr>
          <a:bodyPr rot="-5400000" vert="horz"/>
          <a:lstStyle/>
          <a:p>
            <a:pPr>
              <a:defRPr sz="1397" b="1" i="0" u="none" strike="noStrike" baseline="0">
                <a:solidFill>
                  <a:schemeClr val="tx1"/>
                </a:solidFill>
                <a:latin typeface="Arial"/>
                <a:ea typeface="Arial"/>
                <a:cs typeface="Arial"/>
              </a:defRPr>
            </a:pPr>
            <a:endParaRPr lang="en-US"/>
          </a:p>
        </c:txPr>
        <c:crossAx val="95497600"/>
        <c:crosses val="autoZero"/>
        <c:auto val="0"/>
        <c:lblAlgn val="ctr"/>
        <c:lblOffset val="100"/>
        <c:tickLblSkip val="2"/>
        <c:tickMarkSkip val="1"/>
        <c:noMultiLvlLbl val="0"/>
      </c:catAx>
      <c:valAx>
        <c:axId val="95497600"/>
        <c:scaling>
          <c:orientation val="minMax"/>
        </c:scaling>
        <c:delete val="0"/>
        <c:axPos val="l"/>
        <c:majorGridlines>
          <c:spPr>
            <a:ln w="3168">
              <a:solidFill>
                <a:schemeClr val="tx1"/>
              </a:solidFill>
              <a:prstDash val="solid"/>
            </a:ln>
          </c:spPr>
        </c:majorGridlines>
        <c:numFmt formatCode="0.0%" sourceLinked="0"/>
        <c:majorTickMark val="out"/>
        <c:minorTickMark val="none"/>
        <c:tickLblPos val="nextTo"/>
        <c:spPr>
          <a:ln w="3168">
            <a:solidFill>
              <a:schemeClr val="tx1"/>
            </a:solidFill>
            <a:prstDash val="solid"/>
          </a:ln>
        </c:spPr>
        <c:txPr>
          <a:bodyPr rot="0" vert="horz"/>
          <a:lstStyle/>
          <a:p>
            <a:pPr>
              <a:defRPr sz="1397" b="1" i="0" u="none" strike="noStrike" baseline="0">
                <a:solidFill>
                  <a:schemeClr val="tx1"/>
                </a:solidFill>
                <a:latin typeface="Arial"/>
                <a:ea typeface="Arial"/>
                <a:cs typeface="Arial"/>
              </a:defRPr>
            </a:pPr>
            <a:endParaRPr lang="en-US"/>
          </a:p>
        </c:txPr>
        <c:crossAx val="160688640"/>
        <c:crosses val="autoZero"/>
        <c:crossBetween val="between"/>
      </c:valAx>
      <c:spPr>
        <a:noFill/>
        <a:ln w="3168">
          <a:solidFill>
            <a:schemeClr val="tx1"/>
          </a:solidFill>
          <a:prstDash val="solid"/>
        </a:ln>
      </c:spPr>
    </c:plotArea>
    <c:legend>
      <c:legendPos val="r"/>
      <c:layout>
        <c:manualLayout>
          <c:xMode val="edge"/>
          <c:yMode val="edge"/>
          <c:x val="0.13676830202526"/>
          <c:y val="0.124613621731474"/>
          <c:w val="0.13697597634158701"/>
          <c:h val="9.6223045052227105E-2"/>
        </c:manualLayout>
      </c:layout>
      <c:overlay val="0"/>
      <c:spPr>
        <a:noFill/>
        <a:ln w="3168">
          <a:solidFill>
            <a:schemeClr val="tx1"/>
          </a:solidFill>
          <a:prstDash val="solid"/>
        </a:ln>
      </c:spPr>
      <c:txPr>
        <a:bodyPr/>
        <a:lstStyle/>
        <a:p>
          <a:pPr>
            <a:defRPr sz="128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7"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List</c:v>
                </c:pt>
              </c:strCache>
            </c:strRef>
          </c:tx>
          <c:invertIfNegative val="0"/>
          <c:dLbls>
            <c:showLegendKey val="0"/>
            <c:showVal val="1"/>
            <c:showCatName val="0"/>
            <c:showSerName val="0"/>
            <c:showPercent val="0"/>
            <c:showBubbleSize val="0"/>
            <c:showLeaderLines val="0"/>
          </c:dLbls>
          <c:cat>
            <c:strRef>
              <c:f>Sheet1!$A$2</c:f>
              <c:strCache>
                <c:ptCount val="1"/>
                <c:pt idx="0">
                  <c:v>Average</c:v>
                </c:pt>
              </c:strCache>
            </c:strRef>
          </c:cat>
          <c:val>
            <c:numRef>
              <c:f>Sheet1!$B$2</c:f>
              <c:numCache>
                <c:formatCode>"$"#,##0</c:formatCode>
                <c:ptCount val="1"/>
                <c:pt idx="0">
                  <c:v>385996</c:v>
                </c:pt>
              </c:numCache>
            </c:numRef>
          </c:val>
        </c:ser>
        <c:ser>
          <c:idx val="1"/>
          <c:order val="1"/>
          <c:tx>
            <c:strRef>
              <c:f>Sheet1!$C$1</c:f>
              <c:strCache>
                <c:ptCount val="1"/>
                <c:pt idx="0">
                  <c:v>Sale</c:v>
                </c:pt>
              </c:strCache>
            </c:strRef>
          </c:tx>
          <c:invertIfNegative val="0"/>
          <c:dLbls>
            <c:showLegendKey val="0"/>
            <c:showVal val="1"/>
            <c:showCatName val="0"/>
            <c:showSerName val="0"/>
            <c:showPercent val="0"/>
            <c:showBubbleSize val="0"/>
            <c:showLeaderLines val="0"/>
          </c:dLbls>
          <c:cat>
            <c:strRef>
              <c:f>Sheet1!$A$2</c:f>
              <c:strCache>
                <c:ptCount val="1"/>
                <c:pt idx="0">
                  <c:v>Average</c:v>
                </c:pt>
              </c:strCache>
            </c:strRef>
          </c:cat>
          <c:val>
            <c:numRef>
              <c:f>Sheet1!$C$2</c:f>
              <c:numCache>
                <c:formatCode>"$"#,##0</c:formatCode>
                <c:ptCount val="1"/>
                <c:pt idx="0">
                  <c:v>335025</c:v>
                </c:pt>
              </c:numCache>
            </c:numRef>
          </c:val>
        </c:ser>
        <c:dLbls>
          <c:showLegendKey val="0"/>
          <c:showVal val="0"/>
          <c:showCatName val="0"/>
          <c:showSerName val="0"/>
          <c:showPercent val="0"/>
          <c:showBubbleSize val="0"/>
        </c:dLbls>
        <c:gapWidth val="150"/>
        <c:shape val="pyramid"/>
        <c:axId val="98386432"/>
        <c:axId val="93362368"/>
        <c:axId val="0"/>
      </c:bar3DChart>
      <c:catAx>
        <c:axId val="98386432"/>
        <c:scaling>
          <c:orientation val="minMax"/>
        </c:scaling>
        <c:delete val="0"/>
        <c:axPos val="b"/>
        <c:majorTickMark val="out"/>
        <c:minorTickMark val="none"/>
        <c:tickLblPos val="nextTo"/>
        <c:crossAx val="93362368"/>
        <c:crosses val="autoZero"/>
        <c:auto val="1"/>
        <c:lblAlgn val="ctr"/>
        <c:lblOffset val="100"/>
        <c:noMultiLvlLbl val="0"/>
      </c:catAx>
      <c:valAx>
        <c:axId val="93362368"/>
        <c:scaling>
          <c:orientation val="minMax"/>
          <c:min val="0"/>
        </c:scaling>
        <c:delete val="0"/>
        <c:axPos val="l"/>
        <c:majorGridlines>
          <c:spPr>
            <a:ln>
              <a:noFill/>
            </a:ln>
          </c:spPr>
        </c:majorGridlines>
        <c:numFmt formatCode="&quot;$&quot;#,##0" sourceLinked="1"/>
        <c:majorTickMark val="out"/>
        <c:minorTickMark val="none"/>
        <c:tickLblPos val="nextTo"/>
        <c:crossAx val="98386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Down</c:v>
                </c:pt>
              </c:strCache>
            </c:strRef>
          </c:tx>
          <c:invertIfNegative val="0"/>
          <c:cat>
            <c:strRef>
              <c:f>Sheet1!$A$2:$A$9</c:f>
              <c:strCache>
                <c:ptCount val="8"/>
                <c:pt idx="0">
                  <c:v>Buyers</c:v>
                </c:pt>
                <c:pt idx="1">
                  <c:v>Sellers</c:v>
                </c:pt>
                <c:pt idx="3">
                  <c:v> Buyers</c:v>
                </c:pt>
                <c:pt idx="4">
                  <c:v> Sellers</c:v>
                </c:pt>
                <c:pt idx="6">
                  <c:v>Buyers</c:v>
                </c:pt>
                <c:pt idx="7">
                  <c:v> Sellers</c:v>
                </c:pt>
              </c:strCache>
            </c:strRef>
          </c:cat>
          <c:val>
            <c:numRef>
              <c:f>Sheet1!$B$2:$B$9</c:f>
              <c:numCache>
                <c:formatCode>0%</c:formatCode>
                <c:ptCount val="8"/>
                <c:pt idx="0">
                  <c:v>0</c:v>
                </c:pt>
                <c:pt idx="1">
                  <c:v>0.62</c:v>
                </c:pt>
                <c:pt idx="3">
                  <c:v>0</c:v>
                </c:pt>
                <c:pt idx="4">
                  <c:v>0.5</c:v>
                </c:pt>
                <c:pt idx="6">
                  <c:v>0</c:v>
                </c:pt>
                <c:pt idx="7">
                  <c:v>0.25</c:v>
                </c:pt>
              </c:numCache>
            </c:numRef>
          </c:val>
        </c:ser>
        <c:ser>
          <c:idx val="1"/>
          <c:order val="1"/>
          <c:tx>
            <c:strRef>
              <c:f>Sheet1!$C$1</c:f>
              <c:strCache>
                <c:ptCount val="1"/>
                <c:pt idx="0">
                  <c:v>Flat</c:v>
                </c:pt>
              </c:strCache>
            </c:strRef>
          </c:tx>
          <c:invertIfNegative val="0"/>
          <c:cat>
            <c:strRef>
              <c:f>Sheet1!$A$2:$A$9</c:f>
              <c:strCache>
                <c:ptCount val="8"/>
                <c:pt idx="0">
                  <c:v>Buyers</c:v>
                </c:pt>
                <c:pt idx="1">
                  <c:v>Sellers</c:v>
                </c:pt>
                <c:pt idx="3">
                  <c:v> Buyers</c:v>
                </c:pt>
                <c:pt idx="4">
                  <c:v> Sellers</c:v>
                </c:pt>
                <c:pt idx="6">
                  <c:v>Buyers</c:v>
                </c:pt>
                <c:pt idx="7">
                  <c:v> Sellers</c:v>
                </c:pt>
              </c:strCache>
            </c:strRef>
          </c:cat>
          <c:val>
            <c:numRef>
              <c:f>Sheet1!$C$2:$C$9</c:f>
              <c:numCache>
                <c:formatCode>0%</c:formatCode>
                <c:ptCount val="8"/>
                <c:pt idx="0">
                  <c:v>0.26</c:v>
                </c:pt>
                <c:pt idx="1">
                  <c:v>0.26</c:v>
                </c:pt>
                <c:pt idx="3">
                  <c:v>0.11</c:v>
                </c:pt>
                <c:pt idx="4">
                  <c:v>0.36</c:v>
                </c:pt>
                <c:pt idx="6">
                  <c:v>0.02</c:v>
                </c:pt>
                <c:pt idx="7">
                  <c:v>0.25</c:v>
                </c:pt>
              </c:numCache>
            </c:numRef>
          </c:val>
        </c:ser>
        <c:ser>
          <c:idx val="2"/>
          <c:order val="2"/>
          <c:tx>
            <c:strRef>
              <c:f>Sheet1!$D$1</c:f>
              <c:strCache>
                <c:ptCount val="1"/>
                <c:pt idx="0">
                  <c:v>Unsure</c:v>
                </c:pt>
              </c:strCache>
            </c:strRef>
          </c:tx>
          <c:invertIfNegative val="0"/>
          <c:cat>
            <c:strRef>
              <c:f>Sheet1!$A$2:$A$9</c:f>
              <c:strCache>
                <c:ptCount val="8"/>
                <c:pt idx="0">
                  <c:v>Buyers</c:v>
                </c:pt>
                <c:pt idx="1">
                  <c:v>Sellers</c:v>
                </c:pt>
                <c:pt idx="3">
                  <c:v> Buyers</c:v>
                </c:pt>
                <c:pt idx="4">
                  <c:v> Sellers</c:v>
                </c:pt>
                <c:pt idx="6">
                  <c:v>Buyers</c:v>
                </c:pt>
                <c:pt idx="7">
                  <c:v> Sellers</c:v>
                </c:pt>
              </c:strCache>
            </c:strRef>
          </c:cat>
          <c:val>
            <c:numRef>
              <c:f>Sheet1!$D$2:$D$9</c:f>
              <c:numCache>
                <c:formatCode>General</c:formatCode>
                <c:ptCount val="8"/>
                <c:pt idx="0" formatCode="0%">
                  <c:v>0.53</c:v>
                </c:pt>
                <c:pt idx="3" formatCode="0%">
                  <c:v>0.43</c:v>
                </c:pt>
                <c:pt idx="6" formatCode="0%">
                  <c:v>0.3</c:v>
                </c:pt>
                <c:pt idx="7" formatCode="0%">
                  <c:v>0.24</c:v>
                </c:pt>
              </c:numCache>
            </c:numRef>
          </c:val>
        </c:ser>
        <c:ser>
          <c:idx val="3"/>
          <c:order val="3"/>
          <c:tx>
            <c:strRef>
              <c:f>Sheet1!$E$1</c:f>
              <c:strCache>
                <c:ptCount val="1"/>
                <c:pt idx="0">
                  <c:v>Up</c:v>
                </c:pt>
              </c:strCache>
            </c:strRef>
          </c:tx>
          <c:spPr>
            <a:solidFill>
              <a:schemeClr val="tx2"/>
            </a:solidFill>
          </c:spPr>
          <c:invertIfNegative val="0"/>
          <c:cat>
            <c:strRef>
              <c:f>Sheet1!$A$2:$A$9</c:f>
              <c:strCache>
                <c:ptCount val="8"/>
                <c:pt idx="0">
                  <c:v>Buyers</c:v>
                </c:pt>
                <c:pt idx="1">
                  <c:v>Sellers</c:v>
                </c:pt>
                <c:pt idx="3">
                  <c:v> Buyers</c:v>
                </c:pt>
                <c:pt idx="4">
                  <c:v> Sellers</c:v>
                </c:pt>
                <c:pt idx="6">
                  <c:v>Buyers</c:v>
                </c:pt>
                <c:pt idx="7">
                  <c:v> Sellers</c:v>
                </c:pt>
              </c:strCache>
            </c:strRef>
          </c:cat>
          <c:val>
            <c:numRef>
              <c:f>Sheet1!$E$2:$E$9</c:f>
              <c:numCache>
                <c:formatCode>0%</c:formatCode>
                <c:ptCount val="8"/>
                <c:pt idx="0">
                  <c:v>0.21</c:v>
                </c:pt>
                <c:pt idx="1">
                  <c:v>0.13</c:v>
                </c:pt>
                <c:pt idx="3">
                  <c:v>0.46</c:v>
                </c:pt>
                <c:pt idx="4">
                  <c:v>0.14000000000000001</c:v>
                </c:pt>
                <c:pt idx="6">
                  <c:v>0.68</c:v>
                </c:pt>
                <c:pt idx="7">
                  <c:v>0.26</c:v>
                </c:pt>
              </c:numCache>
            </c:numRef>
          </c:val>
        </c:ser>
        <c:dLbls>
          <c:showLegendKey val="0"/>
          <c:showVal val="0"/>
          <c:showCatName val="0"/>
          <c:showSerName val="0"/>
          <c:showPercent val="0"/>
          <c:showBubbleSize val="0"/>
        </c:dLbls>
        <c:gapWidth val="150"/>
        <c:overlap val="100"/>
        <c:axId val="98387456"/>
        <c:axId val="95715904"/>
      </c:barChart>
      <c:catAx>
        <c:axId val="98387456"/>
        <c:scaling>
          <c:orientation val="minMax"/>
        </c:scaling>
        <c:delete val="0"/>
        <c:axPos val="b"/>
        <c:majorTickMark val="out"/>
        <c:minorTickMark val="none"/>
        <c:tickLblPos val="nextTo"/>
        <c:txPr>
          <a:bodyPr rot="-5400000" vert="horz"/>
          <a:lstStyle/>
          <a:p>
            <a:pPr>
              <a:defRPr/>
            </a:pPr>
            <a:endParaRPr lang="en-US"/>
          </a:p>
        </c:txPr>
        <c:crossAx val="95715904"/>
        <c:crosses val="autoZero"/>
        <c:auto val="1"/>
        <c:lblAlgn val="ctr"/>
        <c:lblOffset val="100"/>
        <c:noMultiLvlLbl val="0"/>
      </c:catAx>
      <c:valAx>
        <c:axId val="95715904"/>
        <c:scaling>
          <c:orientation val="minMax"/>
        </c:scaling>
        <c:delete val="0"/>
        <c:axPos val="l"/>
        <c:majorGridlines/>
        <c:numFmt formatCode="0%" sourceLinked="1"/>
        <c:majorTickMark val="out"/>
        <c:minorTickMark val="none"/>
        <c:tickLblPos val="nextTo"/>
        <c:crossAx val="983874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Sales</c:v>
                </c:pt>
              </c:strCache>
            </c:strRef>
          </c:tx>
          <c:dPt>
            <c:idx val="1"/>
            <c:bubble3D val="0"/>
            <c:spPr>
              <a:solidFill>
                <a:schemeClr val="bg1"/>
              </a:solidFill>
            </c:spPr>
          </c:dPt>
          <c:dPt>
            <c:idx val="2"/>
            <c:bubble3D val="0"/>
            <c:spPr>
              <a:solidFill>
                <a:schemeClr val="accent2"/>
              </a:solidFill>
            </c:spPr>
          </c:dPt>
          <c:dPt>
            <c:idx val="3"/>
            <c:bubble3D val="0"/>
            <c:spPr>
              <a:solidFill>
                <a:schemeClr val="accent4">
                  <a:lumMod val="50000"/>
                </a:schemeClr>
              </a:solidFill>
            </c:spPr>
          </c:dPt>
          <c:dPt>
            <c:idx val="4"/>
            <c:bubble3D val="0"/>
            <c:spPr>
              <a:solidFill>
                <a:schemeClr val="tx2"/>
              </a:solidFill>
            </c:spPr>
          </c:dPt>
          <c:dLbls>
            <c:dLbl>
              <c:idx val="0"/>
              <c:layout/>
              <c:tx>
                <c:rich>
                  <a:bodyPr/>
                  <a:lstStyle/>
                  <a:p>
                    <a:r>
                      <a:rPr lang="en-US" dirty="0" smtClean="0"/>
                      <a:t>12%</a:t>
                    </a:r>
                    <a:endParaRPr lang="en-US" dirty="0"/>
                  </a:p>
                </c:rich>
              </c:tx>
              <c:showLegendKey val="0"/>
              <c:showVal val="1"/>
              <c:showCatName val="0"/>
              <c:showSerName val="0"/>
              <c:showPercent val="0"/>
              <c:showBubbleSize val="0"/>
            </c:dLbl>
            <c:dLbl>
              <c:idx val="2"/>
              <c:layout/>
              <c:tx>
                <c:rich>
                  <a:bodyPr/>
                  <a:lstStyle/>
                  <a:p>
                    <a:r>
                      <a:rPr lang="en-US" dirty="0" smtClean="0"/>
                      <a:t>81%</a:t>
                    </a:r>
                    <a:endParaRPr lang="en-US" dirty="0"/>
                  </a:p>
                </c:rich>
              </c:tx>
              <c:showLegendKey val="0"/>
              <c:showVal val="1"/>
              <c:showCatName val="0"/>
              <c:showSerName val="0"/>
              <c:showPercent val="0"/>
              <c:showBubbleSize val="0"/>
            </c:dLbl>
            <c:dLbl>
              <c:idx val="3"/>
              <c:layout/>
              <c:tx>
                <c:rich>
                  <a:bodyPr/>
                  <a:lstStyle/>
                  <a:p>
                    <a:r>
                      <a:rPr lang="en-US" dirty="0" smtClean="0"/>
                      <a:t>19%</a:t>
                    </a:r>
                  </a:p>
                </c:rich>
              </c:tx>
              <c:showLegendKey val="0"/>
              <c:showVal val="1"/>
              <c:showCatName val="0"/>
              <c:showSerName val="0"/>
              <c:showPercent val="0"/>
              <c:showBubbleSize val="0"/>
            </c:dLbl>
            <c:dLbl>
              <c:idx val="4"/>
              <c:layout/>
              <c:tx>
                <c:rich>
                  <a:bodyPr/>
                  <a:lstStyle/>
                  <a:p>
                    <a:r>
                      <a:rPr lang="en-US" dirty="0" smtClean="0">
                        <a:solidFill>
                          <a:schemeClr val="bg1"/>
                        </a:solidFill>
                      </a:rPr>
                      <a:t>88%</a:t>
                    </a:r>
                    <a:endParaRPr lang="en-US" dirty="0">
                      <a:solidFill>
                        <a:schemeClr val="bg1"/>
                      </a:solidFill>
                    </a:endParaRP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Sheet1!$A$2:$A$5</c:f>
              <c:strCache>
                <c:ptCount val="4"/>
                <c:pt idx="0">
                  <c:v>Own</c:v>
                </c:pt>
                <c:pt idx="2">
                  <c:v>Rent: Not buying another home</c:v>
                </c:pt>
                <c:pt idx="3">
                  <c:v>Rent: Buying another home</c:v>
                </c:pt>
              </c:strCache>
            </c:strRef>
          </c:cat>
          <c:val>
            <c:numRef>
              <c:f>Sheet1!$B$2:$B$5</c:f>
              <c:numCache>
                <c:formatCode>General</c:formatCode>
                <c:ptCount val="4"/>
                <c:pt idx="0">
                  <c:v>72</c:v>
                </c:pt>
                <c:pt idx="2">
                  <c:v>430</c:v>
                </c:pt>
                <c:pt idx="3">
                  <c:v>98</c:v>
                </c:pt>
              </c:numCache>
            </c:numRef>
          </c:val>
        </c:ser>
        <c:dLbls>
          <c:showLegendKey val="0"/>
          <c:showVal val="0"/>
          <c:showCatName val="0"/>
          <c:showSerName val="0"/>
          <c:showPercent val="0"/>
          <c:showBubbleSize val="0"/>
          <c:showLeaderLines val="1"/>
        </c:dLbls>
        <c:gapWidth val="100"/>
        <c:secondPieSize val="75"/>
        <c:serLines/>
      </c:of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SoCal</c:v>
                </c:pt>
              </c:strCache>
            </c:strRef>
          </c:tx>
          <c:invertIfNegative val="0"/>
          <c:dLbls>
            <c:showLegendKey val="0"/>
            <c:showVal val="1"/>
            <c:showCatName val="0"/>
            <c:showSerName val="0"/>
            <c:showPercent val="0"/>
            <c:showBubbleSize val="0"/>
            <c:showLeaderLines val="0"/>
          </c:dLbls>
          <c:cat>
            <c:strRef>
              <c:f>Sheet1!$A$2:$A$3</c:f>
              <c:strCache>
                <c:ptCount val="2"/>
                <c:pt idx="0">
                  <c:v>From</c:v>
                </c:pt>
                <c:pt idx="1">
                  <c:v>To</c:v>
                </c:pt>
              </c:strCache>
            </c:strRef>
          </c:cat>
          <c:val>
            <c:numRef>
              <c:f>Sheet1!$B$2:$B$3</c:f>
              <c:numCache>
                <c:formatCode>0%</c:formatCode>
                <c:ptCount val="2"/>
                <c:pt idx="0">
                  <c:v>0.53</c:v>
                </c:pt>
                <c:pt idx="1">
                  <c:v>0.36</c:v>
                </c:pt>
              </c:numCache>
            </c:numRef>
          </c:val>
        </c:ser>
        <c:ser>
          <c:idx val="1"/>
          <c:order val="1"/>
          <c:tx>
            <c:strRef>
              <c:f>Sheet1!$C$1</c:f>
              <c:strCache>
                <c:ptCount val="1"/>
                <c:pt idx="0">
                  <c:v>NorCal</c:v>
                </c:pt>
              </c:strCache>
            </c:strRef>
          </c:tx>
          <c:invertIfNegative val="0"/>
          <c:dLbls>
            <c:showLegendKey val="0"/>
            <c:showVal val="1"/>
            <c:showCatName val="0"/>
            <c:showSerName val="0"/>
            <c:showPercent val="0"/>
            <c:showBubbleSize val="0"/>
            <c:showLeaderLines val="0"/>
          </c:dLbls>
          <c:cat>
            <c:strRef>
              <c:f>Sheet1!$A$2:$A$3</c:f>
              <c:strCache>
                <c:ptCount val="2"/>
                <c:pt idx="0">
                  <c:v>From</c:v>
                </c:pt>
                <c:pt idx="1">
                  <c:v>To</c:v>
                </c:pt>
              </c:strCache>
            </c:strRef>
          </c:cat>
          <c:val>
            <c:numRef>
              <c:f>Sheet1!$C$2:$C$3</c:f>
              <c:numCache>
                <c:formatCode>0%</c:formatCode>
                <c:ptCount val="2"/>
                <c:pt idx="0">
                  <c:v>0.27</c:v>
                </c:pt>
                <c:pt idx="1">
                  <c:v>0.21</c:v>
                </c:pt>
              </c:numCache>
            </c:numRef>
          </c:val>
        </c:ser>
        <c:ser>
          <c:idx val="2"/>
          <c:order val="2"/>
          <c:tx>
            <c:strRef>
              <c:f>Sheet1!$D$1</c:f>
              <c:strCache>
                <c:ptCount val="1"/>
                <c:pt idx="0">
                  <c:v>Other CA</c:v>
                </c:pt>
              </c:strCache>
            </c:strRef>
          </c:tx>
          <c:invertIfNegative val="0"/>
          <c:dLbls>
            <c:showLegendKey val="0"/>
            <c:showVal val="1"/>
            <c:showCatName val="0"/>
            <c:showSerName val="0"/>
            <c:showPercent val="0"/>
            <c:showBubbleSize val="0"/>
            <c:showLeaderLines val="0"/>
          </c:dLbls>
          <c:cat>
            <c:strRef>
              <c:f>Sheet1!$A$2:$A$3</c:f>
              <c:strCache>
                <c:ptCount val="2"/>
                <c:pt idx="0">
                  <c:v>From</c:v>
                </c:pt>
                <c:pt idx="1">
                  <c:v>To</c:v>
                </c:pt>
              </c:strCache>
            </c:strRef>
          </c:cat>
          <c:val>
            <c:numRef>
              <c:f>Sheet1!$D$2:$D$3</c:f>
              <c:numCache>
                <c:formatCode>0%</c:formatCode>
                <c:ptCount val="2"/>
                <c:pt idx="0">
                  <c:v>0.2</c:v>
                </c:pt>
                <c:pt idx="1">
                  <c:v>0.09</c:v>
                </c:pt>
              </c:numCache>
            </c:numRef>
          </c:val>
        </c:ser>
        <c:ser>
          <c:idx val="3"/>
          <c:order val="3"/>
          <c:tx>
            <c:strRef>
              <c:f>Sheet1!$E$1</c:f>
              <c:strCache>
                <c:ptCount val="1"/>
                <c:pt idx="0">
                  <c:v>Another State</c:v>
                </c:pt>
              </c:strCache>
            </c:strRef>
          </c:tx>
          <c:invertIfNegative val="0"/>
          <c:dLbls>
            <c:showLegendKey val="0"/>
            <c:showVal val="1"/>
            <c:showCatName val="0"/>
            <c:showSerName val="0"/>
            <c:showPercent val="0"/>
            <c:showBubbleSize val="0"/>
            <c:showLeaderLines val="0"/>
          </c:dLbls>
          <c:cat>
            <c:strRef>
              <c:f>Sheet1!$A$2:$A$3</c:f>
              <c:strCache>
                <c:ptCount val="2"/>
                <c:pt idx="0">
                  <c:v>From</c:v>
                </c:pt>
                <c:pt idx="1">
                  <c:v>To</c:v>
                </c:pt>
              </c:strCache>
            </c:strRef>
          </c:cat>
          <c:val>
            <c:numRef>
              <c:f>Sheet1!$E$2:$E$3</c:f>
              <c:numCache>
                <c:formatCode>0%</c:formatCode>
                <c:ptCount val="2"/>
                <c:pt idx="1">
                  <c:v>0.34</c:v>
                </c:pt>
              </c:numCache>
            </c:numRef>
          </c:val>
        </c:ser>
        <c:dLbls>
          <c:showLegendKey val="0"/>
          <c:showVal val="0"/>
          <c:showCatName val="0"/>
          <c:showSerName val="0"/>
          <c:showPercent val="0"/>
          <c:showBubbleSize val="0"/>
        </c:dLbls>
        <c:gapWidth val="150"/>
        <c:shape val="cylinder"/>
        <c:axId val="100137472"/>
        <c:axId val="95719936"/>
        <c:axId val="0"/>
      </c:bar3DChart>
      <c:catAx>
        <c:axId val="100137472"/>
        <c:scaling>
          <c:orientation val="minMax"/>
        </c:scaling>
        <c:delete val="0"/>
        <c:axPos val="b"/>
        <c:majorTickMark val="out"/>
        <c:minorTickMark val="none"/>
        <c:tickLblPos val="nextTo"/>
        <c:crossAx val="95719936"/>
        <c:crosses val="autoZero"/>
        <c:auto val="1"/>
        <c:lblAlgn val="ctr"/>
        <c:lblOffset val="100"/>
        <c:noMultiLvlLbl val="0"/>
      </c:catAx>
      <c:valAx>
        <c:axId val="95719936"/>
        <c:scaling>
          <c:orientation val="minMax"/>
        </c:scaling>
        <c:delete val="0"/>
        <c:axPos val="l"/>
        <c:majorGridlines>
          <c:spPr>
            <a:ln>
              <a:noFill/>
            </a:ln>
          </c:spPr>
        </c:majorGridlines>
        <c:numFmt formatCode="0%" sourceLinked="1"/>
        <c:majorTickMark val="out"/>
        <c:minorTickMark val="none"/>
        <c:tickLblPos val="nextTo"/>
        <c:crossAx val="1001374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Expected</c:v>
                </c:pt>
              </c:strCache>
            </c:strRef>
          </c:tx>
          <c:invertIfNegative val="0"/>
          <c:cat>
            <c:strRef>
              <c:f>Sheet1!$A$2:$A$8</c:f>
              <c:strCache>
                <c:ptCount val="7"/>
                <c:pt idx="0">
                  <c:v>Instantly</c:v>
                </c:pt>
                <c:pt idx="1">
                  <c:v>Within 30mins.</c:v>
                </c:pt>
                <c:pt idx="2">
                  <c:v>Within 1 hr.</c:v>
                </c:pt>
                <c:pt idx="3">
                  <c:v>Within 2 hrs.</c:v>
                </c:pt>
                <c:pt idx="4">
                  <c:v>Within 4 hrs.</c:v>
                </c:pt>
                <c:pt idx="5">
                  <c:v>Same day</c:v>
                </c:pt>
                <c:pt idx="6">
                  <c:v>1 business day</c:v>
                </c:pt>
              </c:strCache>
            </c:strRef>
          </c:cat>
          <c:val>
            <c:numRef>
              <c:f>Sheet1!$B$2:$B$8</c:f>
              <c:numCache>
                <c:formatCode>0%</c:formatCode>
                <c:ptCount val="7"/>
                <c:pt idx="0">
                  <c:v>0.37</c:v>
                </c:pt>
                <c:pt idx="1">
                  <c:v>0.28000000000000003</c:v>
                </c:pt>
                <c:pt idx="2">
                  <c:v>0.15</c:v>
                </c:pt>
                <c:pt idx="3">
                  <c:v>0.11</c:v>
                </c:pt>
                <c:pt idx="4">
                  <c:v>0.08</c:v>
                </c:pt>
                <c:pt idx="5">
                  <c:v>0.02</c:v>
                </c:pt>
                <c:pt idx="6">
                  <c:v>0</c:v>
                </c:pt>
              </c:numCache>
            </c:numRef>
          </c:val>
        </c:ser>
        <c:ser>
          <c:idx val="1"/>
          <c:order val="1"/>
          <c:tx>
            <c:strRef>
              <c:f>Sheet1!$C$1</c:f>
              <c:strCache>
                <c:ptCount val="1"/>
                <c:pt idx="0">
                  <c:v>Actual</c:v>
                </c:pt>
              </c:strCache>
            </c:strRef>
          </c:tx>
          <c:spPr>
            <a:solidFill>
              <a:schemeClr val="accent2">
                <a:lumMod val="60000"/>
                <a:lumOff val="40000"/>
              </a:schemeClr>
            </a:solidFill>
          </c:spPr>
          <c:invertIfNegative val="0"/>
          <c:cat>
            <c:strRef>
              <c:f>Sheet1!$A$2:$A$8</c:f>
              <c:strCache>
                <c:ptCount val="7"/>
                <c:pt idx="0">
                  <c:v>Instantly</c:v>
                </c:pt>
                <c:pt idx="1">
                  <c:v>Within 30mins.</c:v>
                </c:pt>
                <c:pt idx="2">
                  <c:v>Within 1 hr.</c:v>
                </c:pt>
                <c:pt idx="3">
                  <c:v>Within 2 hrs.</c:v>
                </c:pt>
                <c:pt idx="4">
                  <c:v>Within 4 hrs.</c:v>
                </c:pt>
                <c:pt idx="5">
                  <c:v>Same day</c:v>
                </c:pt>
                <c:pt idx="6">
                  <c:v>1 business day</c:v>
                </c:pt>
              </c:strCache>
            </c:strRef>
          </c:cat>
          <c:val>
            <c:numRef>
              <c:f>Sheet1!$C$2:$C$8</c:f>
              <c:numCache>
                <c:formatCode>0%</c:formatCode>
                <c:ptCount val="7"/>
                <c:pt idx="0">
                  <c:v>0.18</c:v>
                </c:pt>
                <c:pt idx="1">
                  <c:v>7.0000000000000007E-2</c:v>
                </c:pt>
                <c:pt idx="2">
                  <c:v>0.06</c:v>
                </c:pt>
                <c:pt idx="3">
                  <c:v>0.37</c:v>
                </c:pt>
                <c:pt idx="4">
                  <c:v>0.13</c:v>
                </c:pt>
                <c:pt idx="5">
                  <c:v>0.16</c:v>
                </c:pt>
                <c:pt idx="6">
                  <c:v>0.04</c:v>
                </c:pt>
              </c:numCache>
            </c:numRef>
          </c:val>
        </c:ser>
        <c:dLbls>
          <c:showLegendKey val="0"/>
          <c:showVal val="0"/>
          <c:showCatName val="0"/>
          <c:showSerName val="0"/>
          <c:showPercent val="0"/>
          <c:showBubbleSize val="0"/>
        </c:dLbls>
        <c:gapWidth val="150"/>
        <c:shape val="cone"/>
        <c:axId val="98257920"/>
        <c:axId val="93570752"/>
        <c:axId val="0"/>
      </c:bar3DChart>
      <c:catAx>
        <c:axId val="98257920"/>
        <c:scaling>
          <c:orientation val="minMax"/>
        </c:scaling>
        <c:delete val="0"/>
        <c:axPos val="b"/>
        <c:numFmt formatCode="General" sourceLinked="1"/>
        <c:majorTickMark val="out"/>
        <c:minorTickMark val="none"/>
        <c:tickLblPos val="nextTo"/>
        <c:crossAx val="93570752"/>
        <c:crosses val="autoZero"/>
        <c:auto val="1"/>
        <c:lblAlgn val="ctr"/>
        <c:lblOffset val="100"/>
        <c:noMultiLvlLbl val="0"/>
      </c:catAx>
      <c:valAx>
        <c:axId val="93570752"/>
        <c:scaling>
          <c:orientation val="minMax"/>
          <c:max val="0.6"/>
        </c:scaling>
        <c:delete val="0"/>
        <c:axPos val="l"/>
        <c:majorGridlines/>
        <c:numFmt formatCode="0%" sourceLinked="1"/>
        <c:majorTickMark val="out"/>
        <c:minorTickMark val="none"/>
        <c:tickLblPos val="nextTo"/>
        <c:crossAx val="98257920"/>
        <c:crosses val="autoZero"/>
        <c:crossBetween val="between"/>
      </c:valAx>
      <c:spPr>
        <a:noFill/>
        <a:ln w="25392">
          <a:noFill/>
        </a:ln>
      </c:spPr>
    </c:plotArea>
    <c:legend>
      <c:legendPos val="t"/>
      <c:layout/>
      <c:overlay val="0"/>
    </c:legend>
    <c:plotVisOnly val="1"/>
    <c:dispBlanksAs val="gap"/>
    <c:showDLblsOverMax val="0"/>
  </c:chart>
  <c:txPr>
    <a:bodyPr/>
    <a:lstStyle/>
    <a:p>
      <a:pPr>
        <a:defRPr sz="1799"/>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Actual</c:v>
                </c:pt>
              </c:strCache>
            </c:strRef>
          </c:tx>
          <c:invertIfNegative val="0"/>
          <c:cat>
            <c:strRef>
              <c:f>Sheet1!$A$2:$A$8</c:f>
              <c:strCache>
                <c:ptCount val="7"/>
                <c:pt idx="0">
                  <c:v>Instantly</c:v>
                </c:pt>
                <c:pt idx="1">
                  <c:v>Within 30 Minutes</c:v>
                </c:pt>
                <c:pt idx="2">
                  <c:v>Within 1 Hour</c:v>
                </c:pt>
                <c:pt idx="3">
                  <c:v>Within 2 Hours</c:v>
                </c:pt>
                <c:pt idx="4">
                  <c:v>Within 4 Hours</c:v>
                </c:pt>
                <c:pt idx="5">
                  <c:v>Same day</c:v>
                </c:pt>
                <c:pt idx="6">
                  <c:v>1 business day</c:v>
                </c:pt>
              </c:strCache>
            </c:strRef>
          </c:cat>
          <c:val>
            <c:numRef>
              <c:f>Sheet1!$B$2:$B$8</c:f>
              <c:numCache>
                <c:formatCode>0%</c:formatCode>
                <c:ptCount val="7"/>
                <c:pt idx="0">
                  <c:v>0.17</c:v>
                </c:pt>
                <c:pt idx="1">
                  <c:v>7.0000000000000007E-2</c:v>
                </c:pt>
                <c:pt idx="2">
                  <c:v>0.06</c:v>
                </c:pt>
                <c:pt idx="3">
                  <c:v>0.37</c:v>
                </c:pt>
                <c:pt idx="4">
                  <c:v>0.14000000000000001</c:v>
                </c:pt>
                <c:pt idx="5">
                  <c:v>0.15</c:v>
                </c:pt>
                <c:pt idx="6">
                  <c:v>0.04</c:v>
                </c:pt>
              </c:numCache>
            </c:numRef>
          </c:val>
        </c:ser>
        <c:ser>
          <c:idx val="1"/>
          <c:order val="1"/>
          <c:tx>
            <c:strRef>
              <c:f>Sheet1!$C$1</c:f>
              <c:strCache>
                <c:ptCount val="1"/>
                <c:pt idx="0">
                  <c:v>Expected</c:v>
                </c:pt>
              </c:strCache>
            </c:strRef>
          </c:tx>
          <c:invertIfNegative val="0"/>
          <c:cat>
            <c:strRef>
              <c:f>Sheet1!$A$2:$A$8</c:f>
              <c:strCache>
                <c:ptCount val="7"/>
                <c:pt idx="0">
                  <c:v>Instantly</c:v>
                </c:pt>
                <c:pt idx="1">
                  <c:v>Within 30 Minutes</c:v>
                </c:pt>
                <c:pt idx="2">
                  <c:v>Within 1 Hour</c:v>
                </c:pt>
                <c:pt idx="3">
                  <c:v>Within 2 Hours</c:v>
                </c:pt>
                <c:pt idx="4">
                  <c:v>Within 4 Hours</c:v>
                </c:pt>
                <c:pt idx="5">
                  <c:v>Same day</c:v>
                </c:pt>
                <c:pt idx="6">
                  <c:v>1 business day</c:v>
                </c:pt>
              </c:strCache>
            </c:strRef>
          </c:cat>
          <c:val>
            <c:numRef>
              <c:f>Sheet1!$C$2:$C$8</c:f>
              <c:numCache>
                <c:formatCode>0%</c:formatCode>
                <c:ptCount val="7"/>
                <c:pt idx="0">
                  <c:v>0.44</c:v>
                </c:pt>
                <c:pt idx="1">
                  <c:v>0.31</c:v>
                </c:pt>
                <c:pt idx="2">
                  <c:v>0.2</c:v>
                </c:pt>
                <c:pt idx="3">
                  <c:v>0.03</c:v>
                </c:pt>
                <c:pt idx="4">
                  <c:v>0.02</c:v>
                </c:pt>
              </c:numCache>
            </c:numRef>
          </c:val>
        </c:ser>
        <c:dLbls>
          <c:showLegendKey val="0"/>
          <c:showVal val="0"/>
          <c:showCatName val="0"/>
          <c:showSerName val="0"/>
          <c:showPercent val="0"/>
          <c:showBubbleSize val="0"/>
        </c:dLbls>
        <c:gapWidth val="150"/>
        <c:shape val="box"/>
        <c:axId val="100532736"/>
        <c:axId val="93573632"/>
        <c:axId val="0"/>
      </c:bar3DChart>
      <c:catAx>
        <c:axId val="100532736"/>
        <c:scaling>
          <c:orientation val="minMax"/>
        </c:scaling>
        <c:delete val="0"/>
        <c:axPos val="b"/>
        <c:majorTickMark val="out"/>
        <c:minorTickMark val="none"/>
        <c:tickLblPos val="nextTo"/>
        <c:crossAx val="93573632"/>
        <c:crosses val="autoZero"/>
        <c:auto val="1"/>
        <c:lblAlgn val="ctr"/>
        <c:lblOffset val="100"/>
        <c:noMultiLvlLbl val="0"/>
      </c:catAx>
      <c:valAx>
        <c:axId val="93573632"/>
        <c:scaling>
          <c:orientation val="minMax"/>
        </c:scaling>
        <c:delete val="0"/>
        <c:axPos val="l"/>
        <c:majorGridlines/>
        <c:numFmt formatCode="0%" sourceLinked="1"/>
        <c:majorTickMark val="out"/>
        <c:minorTickMark val="none"/>
        <c:tickLblPos val="nextTo"/>
        <c:crossAx val="10053273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Expectation</c:v>
                </c:pt>
              </c:strCache>
            </c:strRef>
          </c:tx>
          <c:explosion val="25"/>
          <c:dLbls>
            <c:showLegendKey val="0"/>
            <c:showVal val="1"/>
            <c:showCatName val="0"/>
            <c:showSerName val="0"/>
            <c:showPercent val="0"/>
            <c:showBubbleSize val="0"/>
            <c:showLeaderLines val="1"/>
          </c:dLbls>
          <c:cat>
            <c:strRef>
              <c:f>Sheet1!$A$2:$A$4</c:f>
              <c:strCache>
                <c:ptCount val="3"/>
                <c:pt idx="0">
                  <c:v>Surpassed</c:v>
                </c:pt>
                <c:pt idx="1">
                  <c:v>Met</c:v>
                </c:pt>
                <c:pt idx="2">
                  <c:v>Below</c:v>
                </c:pt>
              </c:strCache>
            </c:strRef>
          </c:cat>
          <c:val>
            <c:numRef>
              <c:f>Sheet1!$B$2:$B$4</c:f>
              <c:numCache>
                <c:formatCode>0%</c:formatCode>
                <c:ptCount val="3"/>
                <c:pt idx="0">
                  <c:v>0.14000000000000001</c:v>
                </c:pt>
                <c:pt idx="1">
                  <c:v>0.38</c:v>
                </c:pt>
                <c:pt idx="2">
                  <c:v>0.48</c:v>
                </c:pt>
              </c:numCache>
            </c:numRef>
          </c:val>
        </c:ser>
        <c:dLbls>
          <c:showLegendKey val="0"/>
          <c:showVal val="0"/>
          <c:showCatName val="0"/>
          <c:showSerName val="0"/>
          <c:showPercent val="0"/>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8856824146981599"/>
          <c:y val="3.0157709623890201E-2"/>
          <c:w val="0.69333333333333302"/>
          <c:h val="0.62553612512313295"/>
        </c:manualLayout>
      </c:layout>
      <c:bar3DChart>
        <c:barDir val="col"/>
        <c:grouping val="clustered"/>
        <c:varyColors val="0"/>
        <c:ser>
          <c:idx val="0"/>
          <c:order val="0"/>
          <c:tx>
            <c:strRef>
              <c:f>Sheet1!$B$1</c:f>
              <c:strCache>
                <c:ptCount val="1"/>
                <c:pt idx="0">
                  <c:v>Preferred</c:v>
                </c:pt>
              </c:strCache>
            </c:strRef>
          </c:tx>
          <c:invertIfNegative val="0"/>
          <c:dLbls>
            <c:dLbl>
              <c:idx val="0"/>
              <c:layout>
                <c:manualLayout>
                  <c:x val="-1.5277777777777699E-2"/>
                  <c:y val="-1.04952432582524E-2"/>
                </c:manualLayout>
              </c:layout>
              <c:showLegendKey val="0"/>
              <c:showVal val="1"/>
              <c:showCatName val="0"/>
              <c:showSerName val="0"/>
              <c:showPercent val="0"/>
              <c:showBubbleSize val="0"/>
            </c:dLbl>
            <c:numFmt formatCode="0%" sourceLinked="0"/>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E-mail</c:v>
                </c:pt>
                <c:pt idx="1">
                  <c:v>Text message</c:v>
                </c:pt>
                <c:pt idx="2">
                  <c:v>Instant messaging</c:v>
                </c:pt>
                <c:pt idx="3">
                  <c:v>Telephone</c:v>
                </c:pt>
                <c:pt idx="4">
                  <c:v>Facebook</c:v>
                </c:pt>
                <c:pt idx="5">
                  <c:v>In-person</c:v>
                </c:pt>
              </c:strCache>
            </c:strRef>
          </c:cat>
          <c:val>
            <c:numRef>
              <c:f>Sheet1!$B$2:$B$7</c:f>
              <c:numCache>
                <c:formatCode>0%</c:formatCode>
                <c:ptCount val="6"/>
                <c:pt idx="0">
                  <c:v>0.69</c:v>
                </c:pt>
                <c:pt idx="1">
                  <c:v>0.64</c:v>
                </c:pt>
                <c:pt idx="2">
                  <c:v>0.26</c:v>
                </c:pt>
                <c:pt idx="3">
                  <c:v>0.18</c:v>
                </c:pt>
                <c:pt idx="4">
                  <c:v>0.06</c:v>
                </c:pt>
                <c:pt idx="5">
                  <c:v>0.05</c:v>
                </c:pt>
              </c:numCache>
            </c:numRef>
          </c:val>
        </c:ser>
        <c:ser>
          <c:idx val="3"/>
          <c:order val="1"/>
          <c:tx>
            <c:strRef>
              <c:f>Sheet1!$C$1</c:f>
              <c:strCache>
                <c:ptCount val="1"/>
                <c:pt idx="0">
                  <c:v>Actual</c:v>
                </c:pt>
              </c:strCache>
            </c:strRef>
          </c:tx>
          <c:spPr>
            <a:solidFill>
              <a:schemeClr val="accent3">
                <a:lumMod val="60000"/>
                <a:lumOff val="40000"/>
              </a:schemeClr>
            </a:solidFill>
          </c:spPr>
          <c:invertIfNegative val="0"/>
          <c:dLbls>
            <c:dLbl>
              <c:idx val="1"/>
              <c:layout>
                <c:manualLayout>
                  <c:x val="-2.7777777777777801E-3"/>
                  <c:y val="0.175795324575728"/>
                </c:manualLayout>
              </c:layout>
              <c:showLegendKey val="0"/>
              <c:showVal val="1"/>
              <c:showCatName val="0"/>
              <c:showSerName val="0"/>
              <c:showPercent val="0"/>
              <c:showBubbleSize val="0"/>
            </c:dLbl>
            <c:dLbl>
              <c:idx val="2"/>
              <c:layout>
                <c:manualLayout>
                  <c:x val="-8.3333333333333297E-3"/>
                  <c:y val="8.9209567695145403E-2"/>
                </c:manualLayout>
              </c:layout>
              <c:showLegendKey val="0"/>
              <c:showVal val="1"/>
              <c:showCatName val="0"/>
              <c:showSerName val="0"/>
              <c:showPercent val="0"/>
              <c:showBubbleSize val="0"/>
            </c:dLbl>
            <c:dLbl>
              <c:idx val="4"/>
              <c:layout>
                <c:manualLayout>
                  <c:x val="0"/>
                  <c:y val="9.4457189324271607E-2"/>
                </c:manualLayout>
              </c:layout>
              <c:showLegendKey val="0"/>
              <c:showVal val="1"/>
              <c:showCatName val="0"/>
              <c:showSerName val="0"/>
              <c:showPercent val="0"/>
              <c:showBubbleSize val="0"/>
            </c:dLbl>
            <c:numFmt formatCode="0%" sourceLinked="0"/>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E-mail</c:v>
                </c:pt>
                <c:pt idx="1">
                  <c:v>Text message</c:v>
                </c:pt>
                <c:pt idx="2">
                  <c:v>Instant messaging</c:v>
                </c:pt>
                <c:pt idx="3">
                  <c:v>Telephone</c:v>
                </c:pt>
                <c:pt idx="4">
                  <c:v>Facebook</c:v>
                </c:pt>
                <c:pt idx="5">
                  <c:v>In-person</c:v>
                </c:pt>
              </c:strCache>
            </c:strRef>
          </c:cat>
          <c:val>
            <c:numRef>
              <c:f>Sheet1!$C$2:$C$7</c:f>
              <c:numCache>
                <c:formatCode>0%</c:formatCode>
                <c:ptCount val="6"/>
                <c:pt idx="0">
                  <c:v>0.73</c:v>
                </c:pt>
                <c:pt idx="1">
                  <c:v>0.01</c:v>
                </c:pt>
                <c:pt idx="3" formatCode="General">
                  <c:v>0.47</c:v>
                </c:pt>
                <c:pt idx="5" formatCode="General">
                  <c:v>0.03</c:v>
                </c:pt>
              </c:numCache>
            </c:numRef>
          </c:val>
        </c:ser>
        <c:dLbls>
          <c:showLegendKey val="0"/>
          <c:showVal val="0"/>
          <c:showCatName val="0"/>
          <c:showSerName val="0"/>
          <c:showPercent val="0"/>
          <c:showBubbleSize val="0"/>
        </c:dLbls>
        <c:gapWidth val="50"/>
        <c:shape val="cylinder"/>
        <c:axId val="100535808"/>
        <c:axId val="95721664"/>
        <c:axId val="0"/>
      </c:bar3DChart>
      <c:catAx>
        <c:axId val="100535808"/>
        <c:scaling>
          <c:orientation val="maxMin"/>
        </c:scaling>
        <c:delete val="0"/>
        <c:axPos val="b"/>
        <c:numFmt formatCode="General" sourceLinked="1"/>
        <c:majorTickMark val="out"/>
        <c:minorTickMark val="none"/>
        <c:tickLblPos val="nextTo"/>
        <c:txPr>
          <a:bodyPr rot="-1800000" vert="horz"/>
          <a:lstStyle/>
          <a:p>
            <a:pPr>
              <a:defRPr/>
            </a:pPr>
            <a:endParaRPr lang="en-US"/>
          </a:p>
        </c:txPr>
        <c:crossAx val="95721664"/>
        <c:crosses val="autoZero"/>
        <c:auto val="1"/>
        <c:lblAlgn val="ctr"/>
        <c:lblOffset val="100"/>
        <c:noMultiLvlLbl val="0"/>
      </c:catAx>
      <c:valAx>
        <c:axId val="95721664"/>
        <c:scaling>
          <c:orientation val="minMax"/>
        </c:scaling>
        <c:delete val="1"/>
        <c:axPos val="r"/>
        <c:numFmt formatCode="0%" sourceLinked="1"/>
        <c:majorTickMark val="out"/>
        <c:minorTickMark val="none"/>
        <c:tickLblPos val="nextTo"/>
        <c:crossAx val="10053580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8856824146981599"/>
          <c:y val="3.0157709623890201E-2"/>
          <c:w val="0.69333333333333302"/>
          <c:h val="0.62553612512313295"/>
        </c:manualLayout>
      </c:layout>
      <c:bar3DChart>
        <c:barDir val="col"/>
        <c:grouping val="clustered"/>
        <c:varyColors val="0"/>
        <c:ser>
          <c:idx val="0"/>
          <c:order val="0"/>
          <c:tx>
            <c:strRef>
              <c:f>Sheet1!$B$1</c:f>
              <c:strCache>
                <c:ptCount val="1"/>
                <c:pt idx="0">
                  <c:v>Preferred</c:v>
                </c:pt>
              </c:strCache>
            </c:strRef>
          </c:tx>
          <c:invertIfNegative val="0"/>
          <c:dLbls>
            <c:dLbl>
              <c:idx val="0"/>
              <c:layout>
                <c:manualLayout>
                  <c:x val="-1.5277777777777699E-2"/>
                  <c:y val="-1.04952432582524E-2"/>
                </c:manualLayout>
              </c:layout>
              <c:showLegendKey val="0"/>
              <c:showVal val="1"/>
              <c:showCatName val="0"/>
              <c:showSerName val="0"/>
              <c:showPercent val="0"/>
              <c:showBubbleSize val="0"/>
            </c:dLbl>
            <c:dLbl>
              <c:idx val="2"/>
              <c:layout>
                <c:manualLayout>
                  <c:x val="-1.68003054600993E-2"/>
                  <c:y val="0"/>
                </c:manualLayout>
              </c:layout>
              <c:showLegendKey val="0"/>
              <c:showVal val="1"/>
              <c:showCatName val="0"/>
              <c:showSerName val="0"/>
              <c:showPercent val="0"/>
              <c:showBubbleSize val="0"/>
            </c:dLbl>
            <c:dLbl>
              <c:idx val="5"/>
              <c:layout>
                <c:manualLayout>
                  <c:x val="-1.3745704467354E-2"/>
                  <c:y val="-8.4180998426411895E-3"/>
                </c:manualLayout>
              </c:layout>
              <c:showLegendKey val="0"/>
              <c:showVal val="1"/>
              <c:showCatName val="0"/>
              <c:showSerName val="0"/>
              <c:showPercent val="0"/>
              <c:showBubbleSize val="0"/>
            </c:dLbl>
            <c:numFmt formatCode="0%" sourceLinked="0"/>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E-mail</c:v>
                </c:pt>
                <c:pt idx="1">
                  <c:v>Text message</c:v>
                </c:pt>
                <c:pt idx="2">
                  <c:v>Telephone</c:v>
                </c:pt>
                <c:pt idx="3">
                  <c:v>Twitter</c:v>
                </c:pt>
                <c:pt idx="4">
                  <c:v>Facebook</c:v>
                </c:pt>
                <c:pt idx="5">
                  <c:v>In-person</c:v>
                </c:pt>
              </c:strCache>
            </c:strRef>
          </c:cat>
          <c:val>
            <c:numRef>
              <c:f>Sheet1!$B$2:$B$7</c:f>
              <c:numCache>
                <c:formatCode>0%</c:formatCode>
                <c:ptCount val="6"/>
                <c:pt idx="0">
                  <c:v>0.73</c:v>
                </c:pt>
                <c:pt idx="1">
                  <c:v>0.32</c:v>
                </c:pt>
                <c:pt idx="2">
                  <c:v>0.37</c:v>
                </c:pt>
                <c:pt idx="3">
                  <c:v>0.21</c:v>
                </c:pt>
                <c:pt idx="4">
                  <c:v>0.14000000000000001</c:v>
                </c:pt>
                <c:pt idx="5">
                  <c:v>0.06</c:v>
                </c:pt>
              </c:numCache>
            </c:numRef>
          </c:val>
        </c:ser>
        <c:ser>
          <c:idx val="3"/>
          <c:order val="1"/>
          <c:tx>
            <c:strRef>
              <c:f>Sheet1!$C$1</c:f>
              <c:strCache>
                <c:ptCount val="1"/>
                <c:pt idx="0">
                  <c:v>Actual</c:v>
                </c:pt>
              </c:strCache>
            </c:strRef>
          </c:tx>
          <c:spPr>
            <a:solidFill>
              <a:schemeClr val="accent3">
                <a:lumMod val="60000"/>
                <a:lumOff val="40000"/>
              </a:schemeClr>
            </a:solidFill>
          </c:spPr>
          <c:invertIfNegative val="0"/>
          <c:dLbls>
            <c:dLbl>
              <c:idx val="1"/>
              <c:layout>
                <c:manualLayout>
                  <c:x val="-2.7777777777777801E-3"/>
                  <c:y val="0.175795324575728"/>
                </c:manualLayout>
              </c:layout>
              <c:showLegendKey val="0"/>
              <c:showVal val="1"/>
              <c:showCatName val="0"/>
              <c:showSerName val="0"/>
              <c:showPercent val="0"/>
              <c:showBubbleSize val="0"/>
            </c:dLbl>
            <c:dLbl>
              <c:idx val="2"/>
              <c:layout>
                <c:manualLayout>
                  <c:x val="-8.3331679759961301E-3"/>
                  <c:y val="5.0285442078391298E-3"/>
                </c:manualLayout>
              </c:layout>
              <c:showLegendKey val="0"/>
              <c:showVal val="1"/>
              <c:showCatName val="0"/>
              <c:showSerName val="0"/>
              <c:showPercent val="0"/>
              <c:showBubbleSize val="0"/>
            </c:dLbl>
            <c:dLbl>
              <c:idx val="4"/>
              <c:delete val="1"/>
            </c:dLbl>
            <c:dLbl>
              <c:idx val="5"/>
              <c:layout>
                <c:manualLayout>
                  <c:x val="-4.5819014891179798E-3"/>
                  <c:y val="-1.68361996852824E-2"/>
                </c:manualLayout>
              </c:layout>
              <c:showLegendKey val="0"/>
              <c:showVal val="1"/>
              <c:showCatName val="0"/>
              <c:showSerName val="0"/>
              <c:showPercent val="0"/>
              <c:showBubbleSize val="0"/>
            </c:dLbl>
            <c:numFmt formatCode="0%" sourceLinked="0"/>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E-mail</c:v>
                </c:pt>
                <c:pt idx="1">
                  <c:v>Text message</c:v>
                </c:pt>
                <c:pt idx="2">
                  <c:v>Telephone</c:v>
                </c:pt>
                <c:pt idx="3">
                  <c:v>Twitter</c:v>
                </c:pt>
                <c:pt idx="4">
                  <c:v>Facebook</c:v>
                </c:pt>
                <c:pt idx="5">
                  <c:v>In-person</c:v>
                </c:pt>
              </c:strCache>
            </c:strRef>
          </c:cat>
          <c:val>
            <c:numRef>
              <c:f>Sheet1!$C$2:$C$7</c:f>
              <c:numCache>
                <c:formatCode>0%</c:formatCode>
                <c:ptCount val="6"/>
                <c:pt idx="0">
                  <c:v>0.7</c:v>
                </c:pt>
                <c:pt idx="1">
                  <c:v>0.01</c:v>
                </c:pt>
                <c:pt idx="2">
                  <c:v>0.5</c:v>
                </c:pt>
                <c:pt idx="3">
                  <c:v>0</c:v>
                </c:pt>
                <c:pt idx="4">
                  <c:v>0</c:v>
                </c:pt>
                <c:pt idx="5">
                  <c:v>0.03</c:v>
                </c:pt>
              </c:numCache>
            </c:numRef>
          </c:val>
        </c:ser>
        <c:dLbls>
          <c:showLegendKey val="0"/>
          <c:showVal val="0"/>
          <c:showCatName val="0"/>
          <c:showSerName val="0"/>
          <c:showPercent val="0"/>
          <c:showBubbleSize val="0"/>
        </c:dLbls>
        <c:gapWidth val="50"/>
        <c:shape val="pyramid"/>
        <c:axId val="100711936"/>
        <c:axId val="100868672"/>
        <c:axId val="0"/>
      </c:bar3DChart>
      <c:catAx>
        <c:axId val="100711936"/>
        <c:scaling>
          <c:orientation val="maxMin"/>
        </c:scaling>
        <c:delete val="0"/>
        <c:axPos val="b"/>
        <c:numFmt formatCode="General" sourceLinked="1"/>
        <c:majorTickMark val="out"/>
        <c:minorTickMark val="none"/>
        <c:tickLblPos val="nextTo"/>
        <c:txPr>
          <a:bodyPr rot="-1800000" vert="horz"/>
          <a:lstStyle/>
          <a:p>
            <a:pPr>
              <a:defRPr/>
            </a:pPr>
            <a:endParaRPr lang="en-US"/>
          </a:p>
        </c:txPr>
        <c:crossAx val="100868672"/>
        <c:crosses val="autoZero"/>
        <c:auto val="1"/>
        <c:lblAlgn val="ctr"/>
        <c:lblOffset val="100"/>
        <c:noMultiLvlLbl val="0"/>
      </c:catAx>
      <c:valAx>
        <c:axId val="100868672"/>
        <c:scaling>
          <c:orientation val="minMax"/>
        </c:scaling>
        <c:delete val="1"/>
        <c:axPos val="r"/>
        <c:numFmt formatCode="0%" sourceLinked="1"/>
        <c:majorTickMark val="out"/>
        <c:minorTickMark val="none"/>
        <c:tickLblPos val="nextTo"/>
        <c:crossAx val="10071193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Type of Residence</a:t>
            </a:r>
          </a:p>
        </c:rich>
      </c:tx>
      <c:layout/>
      <c:overlay val="0"/>
    </c:title>
    <c:autoTitleDeleted val="0"/>
    <c:plotArea>
      <c:layout/>
      <c:areaChart>
        <c:grouping val="percentStacked"/>
        <c:varyColors val="0"/>
        <c:ser>
          <c:idx val="0"/>
          <c:order val="0"/>
          <c:tx>
            <c:strRef>
              <c:f>'Type of Residence'!$R$3</c:f>
              <c:strCache>
                <c:ptCount val="1"/>
                <c:pt idx="0">
                  <c:v>Detached Single-family</c:v>
                </c:pt>
              </c:strCache>
            </c:strRef>
          </c:tx>
          <c:cat>
            <c:numRef>
              <c:f>'Type of Residence'!$S$1:$AD$1</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'Type of Residence'!$S$3:$AD$3</c:f>
              <c:numCache>
                <c:formatCode>0%</c:formatCode>
                <c:ptCount val="12"/>
                <c:pt idx="0">
                  <c:v>0.4375</c:v>
                </c:pt>
                <c:pt idx="1">
                  <c:v>0.64285714285714302</c:v>
                </c:pt>
                <c:pt idx="2">
                  <c:v>0.56578947368421095</c:v>
                </c:pt>
                <c:pt idx="3">
                  <c:v>0.569620253164557</c:v>
                </c:pt>
                <c:pt idx="4">
                  <c:v>0.623529411764706</c:v>
                </c:pt>
                <c:pt idx="5">
                  <c:v>0.57692307692307698</c:v>
                </c:pt>
                <c:pt idx="6">
                  <c:v>0.58490566037735903</c:v>
                </c:pt>
                <c:pt idx="7">
                  <c:v>0.50847457627118697</c:v>
                </c:pt>
                <c:pt idx="8">
                  <c:v>0.61842105263157898</c:v>
                </c:pt>
                <c:pt idx="9">
                  <c:v>0.658227848101266</c:v>
                </c:pt>
                <c:pt idx="10">
                  <c:v>0.73786407766990303</c:v>
                </c:pt>
                <c:pt idx="11">
                  <c:v>0.70895522388059695</c:v>
                </c:pt>
              </c:numCache>
            </c:numRef>
          </c:val>
        </c:ser>
        <c:ser>
          <c:idx val="1"/>
          <c:order val="1"/>
          <c:tx>
            <c:strRef>
              <c:f>'Type of Residence'!$R$4</c:f>
              <c:strCache>
                <c:ptCount val="1"/>
                <c:pt idx="0">
                  <c:v>Townhouse</c:v>
                </c:pt>
              </c:strCache>
            </c:strRef>
          </c:tx>
          <c:cat>
            <c:numRef>
              <c:f>'Type of Residence'!$S$1:$AD$1</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'Type of Residence'!$S$4:$AD$4</c:f>
              <c:numCache>
                <c:formatCode>0%</c:formatCode>
                <c:ptCount val="12"/>
                <c:pt idx="0">
                  <c:v>0.104166666666667</c:v>
                </c:pt>
                <c:pt idx="1">
                  <c:v>5.3571428571428603E-2</c:v>
                </c:pt>
                <c:pt idx="2">
                  <c:v>6.5789473684210495E-2</c:v>
                </c:pt>
                <c:pt idx="3">
                  <c:v>5.0632911392405097E-2</c:v>
                </c:pt>
                <c:pt idx="4">
                  <c:v>4.7058823529411799E-2</c:v>
                </c:pt>
                <c:pt idx="5">
                  <c:v>7.69230769230769E-2</c:v>
                </c:pt>
                <c:pt idx="6">
                  <c:v>6.6037735849056603E-2</c:v>
                </c:pt>
                <c:pt idx="7">
                  <c:v>0.101694915254237</c:v>
                </c:pt>
                <c:pt idx="8">
                  <c:v>6.5789473684210495E-2</c:v>
                </c:pt>
                <c:pt idx="9">
                  <c:v>0.10126582278481</c:v>
                </c:pt>
                <c:pt idx="10">
                  <c:v>5.8252427184466E-2</c:v>
                </c:pt>
                <c:pt idx="11">
                  <c:v>8.2089552238805999E-2</c:v>
                </c:pt>
              </c:numCache>
            </c:numRef>
          </c:val>
        </c:ser>
        <c:ser>
          <c:idx val="2"/>
          <c:order val="2"/>
          <c:tx>
            <c:strRef>
              <c:f>'Type of Residence'!$R$5</c:f>
              <c:strCache>
                <c:ptCount val="1"/>
                <c:pt idx="0">
                  <c:v>Stacked Condominium</c:v>
                </c:pt>
              </c:strCache>
            </c:strRef>
          </c:tx>
          <c:cat>
            <c:numRef>
              <c:f>'Type of Residence'!$S$1:$AD$1</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'Type of Residence'!$S$5:$AD$5</c:f>
              <c:numCache>
                <c:formatCode>0%</c:formatCode>
                <c:ptCount val="12"/>
                <c:pt idx="0">
                  <c:v>4.1666666666666699E-2</c:v>
                </c:pt>
                <c:pt idx="1">
                  <c:v>8.9285714285714302E-2</c:v>
                </c:pt>
                <c:pt idx="2">
                  <c:v>0.118421052631579</c:v>
                </c:pt>
                <c:pt idx="3">
                  <c:v>0.139240506329114</c:v>
                </c:pt>
                <c:pt idx="4">
                  <c:v>8.2352941176470601E-2</c:v>
                </c:pt>
                <c:pt idx="5">
                  <c:v>8.6538461538461495E-2</c:v>
                </c:pt>
                <c:pt idx="6">
                  <c:v>0.10377358490565999</c:v>
                </c:pt>
                <c:pt idx="7">
                  <c:v>0.186440677966102</c:v>
                </c:pt>
                <c:pt idx="8">
                  <c:v>9.2105263157894704E-2</c:v>
                </c:pt>
                <c:pt idx="9">
                  <c:v>0.113924050632911</c:v>
                </c:pt>
                <c:pt idx="10">
                  <c:v>8.7378640776699004E-2</c:v>
                </c:pt>
                <c:pt idx="11">
                  <c:v>0.104477611940298</c:v>
                </c:pt>
              </c:numCache>
            </c:numRef>
          </c:val>
        </c:ser>
        <c:ser>
          <c:idx val="3"/>
          <c:order val="3"/>
          <c:tx>
            <c:strRef>
              <c:f>'Type of Residence'!$R$6</c:f>
              <c:strCache>
                <c:ptCount val="1"/>
                <c:pt idx="0">
                  <c:v>Mobile Home</c:v>
                </c:pt>
              </c:strCache>
            </c:strRef>
          </c:tx>
          <c:spPr>
            <a:solidFill>
              <a:schemeClr val="accent4">
                <a:lumMod val="50000"/>
              </a:schemeClr>
            </a:solidFill>
          </c:spPr>
          <c:cat>
            <c:numRef>
              <c:f>'Type of Residence'!$S$1:$AD$1</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'Type of Residence'!$S$6:$AD$6</c:f>
              <c:numCache>
                <c:formatCode>0%</c:formatCode>
                <c:ptCount val="12"/>
                <c:pt idx="0">
                  <c:v>0</c:v>
                </c:pt>
                <c:pt idx="1">
                  <c:v>0</c:v>
                </c:pt>
                <c:pt idx="2">
                  <c:v>2.6315789473684199E-2</c:v>
                </c:pt>
                <c:pt idx="3">
                  <c:v>1.26582278481013E-2</c:v>
                </c:pt>
                <c:pt idx="4">
                  <c:v>0</c:v>
                </c:pt>
                <c:pt idx="5">
                  <c:v>2.8846153846153799E-2</c:v>
                </c:pt>
                <c:pt idx="6">
                  <c:v>1.88679245283019E-2</c:v>
                </c:pt>
                <c:pt idx="7">
                  <c:v>1.6949152542372899E-2</c:v>
                </c:pt>
                <c:pt idx="8">
                  <c:v>0</c:v>
                </c:pt>
                <c:pt idx="9">
                  <c:v>0</c:v>
                </c:pt>
                <c:pt idx="10">
                  <c:v>9.7087378640776708E-3</c:v>
                </c:pt>
                <c:pt idx="11">
                  <c:v>7.4626865671641798E-3</c:v>
                </c:pt>
              </c:numCache>
            </c:numRef>
          </c:val>
        </c:ser>
        <c:ser>
          <c:idx val="4"/>
          <c:order val="4"/>
          <c:tx>
            <c:strRef>
              <c:f>'Type of Residence'!$R$7</c:f>
              <c:strCache>
                <c:ptCount val="1"/>
                <c:pt idx="0">
                  <c:v>Other</c:v>
                </c:pt>
              </c:strCache>
            </c:strRef>
          </c:tx>
          <c:spPr>
            <a:solidFill>
              <a:schemeClr val="accent5">
                <a:lumMod val="75000"/>
              </a:schemeClr>
            </a:solidFill>
          </c:spPr>
          <c:cat>
            <c:numRef>
              <c:f>'Type of Residence'!$S$1:$AD$1</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'Type of Residence'!$S$7:$AD$7</c:f>
              <c:numCache>
                <c:formatCode>0%</c:formatCode>
                <c:ptCount val="12"/>
                <c:pt idx="0">
                  <c:v>0.41666666666666702</c:v>
                </c:pt>
                <c:pt idx="1">
                  <c:v>0.214285714285714</c:v>
                </c:pt>
                <c:pt idx="2">
                  <c:v>0.22368421052631601</c:v>
                </c:pt>
                <c:pt idx="3">
                  <c:v>0.227848101265823</c:v>
                </c:pt>
                <c:pt idx="4">
                  <c:v>0.247058823529412</c:v>
                </c:pt>
                <c:pt idx="5">
                  <c:v>0.230769230769231</c:v>
                </c:pt>
                <c:pt idx="6">
                  <c:v>0.22641509433962301</c:v>
                </c:pt>
                <c:pt idx="7">
                  <c:v>0.186440677966102</c:v>
                </c:pt>
                <c:pt idx="8">
                  <c:v>0.22368421052631601</c:v>
                </c:pt>
                <c:pt idx="9">
                  <c:v>0.126582278481013</c:v>
                </c:pt>
                <c:pt idx="10">
                  <c:v>0.106796116504854</c:v>
                </c:pt>
                <c:pt idx="11">
                  <c:v>9.7014925373134303E-2</c:v>
                </c:pt>
              </c:numCache>
            </c:numRef>
          </c:val>
        </c:ser>
        <c:dLbls>
          <c:showLegendKey val="0"/>
          <c:showVal val="0"/>
          <c:showCatName val="0"/>
          <c:showSerName val="0"/>
          <c:showPercent val="0"/>
          <c:showBubbleSize val="0"/>
        </c:dLbls>
        <c:axId val="163782656"/>
        <c:axId val="160860416"/>
      </c:areaChart>
      <c:catAx>
        <c:axId val="163782656"/>
        <c:scaling>
          <c:orientation val="minMax"/>
        </c:scaling>
        <c:delete val="0"/>
        <c:axPos val="b"/>
        <c:numFmt formatCode="General" sourceLinked="1"/>
        <c:majorTickMark val="out"/>
        <c:minorTickMark val="none"/>
        <c:tickLblPos val="nextTo"/>
        <c:crossAx val="160860416"/>
        <c:crosses val="autoZero"/>
        <c:auto val="1"/>
        <c:lblAlgn val="ctr"/>
        <c:lblOffset val="100"/>
        <c:noMultiLvlLbl val="0"/>
      </c:catAx>
      <c:valAx>
        <c:axId val="160860416"/>
        <c:scaling>
          <c:orientation val="minMax"/>
        </c:scaling>
        <c:delete val="0"/>
        <c:axPos val="l"/>
        <c:numFmt formatCode="0%" sourceLinked="1"/>
        <c:majorTickMark val="out"/>
        <c:minorTickMark val="none"/>
        <c:tickLblPos val="nextTo"/>
        <c:crossAx val="163782656"/>
        <c:crosses val="autoZero"/>
        <c:crossBetween val="midCat"/>
      </c:valAx>
    </c:plotArea>
    <c:legend>
      <c:legendPos val="t"/>
      <c:layout/>
      <c:overlay val="0"/>
      <c:txPr>
        <a:bodyPr/>
        <a:lstStyle/>
        <a:p>
          <a:pPr>
            <a:defRPr sz="1400"/>
          </a:pPr>
          <a:endParaRPr lang="en-US"/>
        </a:p>
      </c:txPr>
    </c:legend>
    <c:plotVisOnly val="1"/>
    <c:dispBlanksAs val="gap"/>
    <c:showDLblsOverMax val="0"/>
  </c:chart>
  <c:txPr>
    <a:bodyPr/>
    <a:lstStyle/>
    <a:p>
      <a:pPr>
        <a:defRPr sz="1600" b="1">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Sheet1!$B$1</c:f>
              <c:strCache>
                <c:ptCount val="1"/>
                <c:pt idx="0">
                  <c:v>White</c:v>
                </c:pt>
              </c:strCache>
            </c:strRef>
          </c:tx>
          <c:invertIfNegative val="0"/>
          <c:cat>
            <c:strRef>
              <c:f>Sheet1!$A$2:$A$8</c:f>
              <c:strCache>
                <c:ptCount val="7"/>
                <c:pt idx="0">
                  <c:v>U.S. Buyers</c:v>
                </c:pt>
                <c:pt idx="1">
                  <c:v>U.S. Sellers</c:v>
                </c:pt>
                <c:pt idx="2">
                  <c:v>US Population</c:v>
                </c:pt>
                <c:pt idx="4">
                  <c:v>CA Population</c:v>
                </c:pt>
                <c:pt idx="5">
                  <c:v>CA Buyers</c:v>
                </c:pt>
                <c:pt idx="6">
                  <c:v>CA Sellers</c:v>
                </c:pt>
              </c:strCache>
            </c:strRef>
          </c:cat>
          <c:val>
            <c:numRef>
              <c:f>Sheet1!$B$2:$B$8</c:f>
              <c:numCache>
                <c:formatCode>0%</c:formatCode>
                <c:ptCount val="7"/>
                <c:pt idx="0">
                  <c:v>0.85</c:v>
                </c:pt>
                <c:pt idx="1">
                  <c:v>0.94</c:v>
                </c:pt>
                <c:pt idx="2">
                  <c:v>0.63659159521573006</c:v>
                </c:pt>
                <c:pt idx="4">
                  <c:v>0.400242810031325</c:v>
                </c:pt>
                <c:pt idx="5">
                  <c:v>0.36</c:v>
                </c:pt>
                <c:pt idx="6">
                  <c:v>0.33</c:v>
                </c:pt>
              </c:numCache>
            </c:numRef>
          </c:val>
        </c:ser>
        <c:ser>
          <c:idx val="1"/>
          <c:order val="1"/>
          <c:tx>
            <c:strRef>
              <c:f>Sheet1!$C$1</c:f>
              <c:strCache>
                <c:ptCount val="1"/>
                <c:pt idx="0">
                  <c:v>Hispanic</c:v>
                </c:pt>
              </c:strCache>
            </c:strRef>
          </c:tx>
          <c:invertIfNegative val="0"/>
          <c:cat>
            <c:strRef>
              <c:f>Sheet1!$A$2:$A$8</c:f>
              <c:strCache>
                <c:ptCount val="7"/>
                <c:pt idx="0">
                  <c:v>U.S. Buyers</c:v>
                </c:pt>
                <c:pt idx="1">
                  <c:v>U.S. Sellers</c:v>
                </c:pt>
                <c:pt idx="2">
                  <c:v>US Population</c:v>
                </c:pt>
                <c:pt idx="4">
                  <c:v>CA Population</c:v>
                </c:pt>
                <c:pt idx="5">
                  <c:v>CA Buyers</c:v>
                </c:pt>
                <c:pt idx="6">
                  <c:v>CA Sellers</c:v>
                </c:pt>
              </c:strCache>
            </c:strRef>
          </c:cat>
          <c:val>
            <c:numRef>
              <c:f>Sheet1!$C$2:$C$8</c:f>
              <c:numCache>
                <c:formatCode>0.0%</c:formatCode>
                <c:ptCount val="7"/>
                <c:pt idx="0">
                  <c:v>0.06</c:v>
                </c:pt>
                <c:pt idx="1">
                  <c:v>0.02</c:v>
                </c:pt>
                <c:pt idx="2" formatCode="0%">
                  <c:v>0.16402178765403599</c:v>
                </c:pt>
                <c:pt idx="4" formatCode="0%">
                  <c:v>0.377232966463176</c:v>
                </c:pt>
                <c:pt idx="5" formatCode="0%">
                  <c:v>0.28999999999999998</c:v>
                </c:pt>
                <c:pt idx="6" formatCode="0%">
                  <c:v>0.28000000000000003</c:v>
                </c:pt>
              </c:numCache>
            </c:numRef>
          </c:val>
        </c:ser>
        <c:ser>
          <c:idx val="2"/>
          <c:order val="2"/>
          <c:tx>
            <c:strRef>
              <c:f>Sheet1!$D$1</c:f>
              <c:strCache>
                <c:ptCount val="1"/>
                <c:pt idx="0">
                  <c:v>African American</c:v>
                </c:pt>
              </c:strCache>
            </c:strRef>
          </c:tx>
          <c:spPr>
            <a:solidFill>
              <a:schemeClr val="accent3">
                <a:lumMod val="60000"/>
                <a:lumOff val="40000"/>
              </a:schemeClr>
            </a:solidFill>
          </c:spPr>
          <c:invertIfNegative val="0"/>
          <c:cat>
            <c:strRef>
              <c:f>Sheet1!$A$2:$A$8</c:f>
              <c:strCache>
                <c:ptCount val="7"/>
                <c:pt idx="0">
                  <c:v>U.S. Buyers</c:v>
                </c:pt>
                <c:pt idx="1">
                  <c:v>U.S. Sellers</c:v>
                </c:pt>
                <c:pt idx="2">
                  <c:v>US Population</c:v>
                </c:pt>
                <c:pt idx="4">
                  <c:v>CA Population</c:v>
                </c:pt>
                <c:pt idx="5">
                  <c:v>CA Buyers</c:v>
                </c:pt>
                <c:pt idx="6">
                  <c:v>CA Sellers</c:v>
                </c:pt>
              </c:strCache>
            </c:strRef>
          </c:cat>
          <c:val>
            <c:numRef>
              <c:f>Sheet1!$D$2:$D$8</c:f>
              <c:numCache>
                <c:formatCode>0.0%</c:formatCode>
                <c:ptCount val="7"/>
                <c:pt idx="0">
                  <c:v>0.06</c:v>
                </c:pt>
                <c:pt idx="1">
                  <c:v>0.02</c:v>
                </c:pt>
                <c:pt idx="2" formatCode="0%">
                  <c:v>0.12250706998447999</c:v>
                </c:pt>
                <c:pt idx="4">
                  <c:v>5.7681197936361103E-2</c:v>
                </c:pt>
                <c:pt idx="5" formatCode="0%">
                  <c:v>0.1</c:v>
                </c:pt>
                <c:pt idx="6" formatCode="0%">
                  <c:v>0.14000000000000001</c:v>
                </c:pt>
              </c:numCache>
            </c:numRef>
          </c:val>
        </c:ser>
        <c:ser>
          <c:idx val="3"/>
          <c:order val="3"/>
          <c:tx>
            <c:strRef>
              <c:f>Sheet1!$E$1</c:f>
              <c:strCache>
                <c:ptCount val="1"/>
                <c:pt idx="0">
                  <c:v>Asian/Pacific Islander</c:v>
                </c:pt>
              </c:strCache>
            </c:strRef>
          </c:tx>
          <c:invertIfNegative val="0"/>
          <c:cat>
            <c:strRef>
              <c:f>Sheet1!$A$2:$A$8</c:f>
              <c:strCache>
                <c:ptCount val="7"/>
                <c:pt idx="0">
                  <c:v>U.S. Buyers</c:v>
                </c:pt>
                <c:pt idx="1">
                  <c:v>U.S. Sellers</c:v>
                </c:pt>
                <c:pt idx="2">
                  <c:v>US Population</c:v>
                </c:pt>
                <c:pt idx="4">
                  <c:v>CA Population</c:v>
                </c:pt>
                <c:pt idx="5">
                  <c:v>CA Buyers</c:v>
                </c:pt>
                <c:pt idx="6">
                  <c:v>CA Sellers</c:v>
                </c:pt>
              </c:strCache>
            </c:strRef>
          </c:cat>
          <c:val>
            <c:numRef>
              <c:f>Sheet1!$E$2:$E$8</c:f>
              <c:numCache>
                <c:formatCode>0.0%</c:formatCode>
                <c:ptCount val="7"/>
                <c:pt idx="0">
                  <c:v>0.04</c:v>
                </c:pt>
                <c:pt idx="1">
                  <c:v>0.02</c:v>
                </c:pt>
                <c:pt idx="2">
                  <c:v>4.8621555265245503E-2</c:v>
                </c:pt>
                <c:pt idx="4" formatCode="0%">
                  <c:v>0.13307694163351599</c:v>
                </c:pt>
                <c:pt idx="5" formatCode="0%">
                  <c:v>0.19</c:v>
                </c:pt>
                <c:pt idx="6" formatCode="0%">
                  <c:v>0.25</c:v>
                </c:pt>
              </c:numCache>
            </c:numRef>
          </c:val>
        </c:ser>
        <c:ser>
          <c:idx val="4"/>
          <c:order val="4"/>
          <c:tx>
            <c:strRef>
              <c:f>Sheet1!$F$1</c:f>
              <c:strCache>
                <c:ptCount val="1"/>
                <c:pt idx="0">
                  <c:v>American Indian/Alaska native</c:v>
                </c:pt>
              </c:strCache>
            </c:strRef>
          </c:tx>
          <c:spPr>
            <a:solidFill>
              <a:schemeClr val="bg1">
                <a:lumMod val="50000"/>
              </a:schemeClr>
            </a:solidFill>
          </c:spPr>
          <c:invertIfNegative val="0"/>
          <c:cat>
            <c:strRef>
              <c:f>Sheet1!$A$2:$A$8</c:f>
              <c:strCache>
                <c:ptCount val="7"/>
                <c:pt idx="0">
                  <c:v>U.S. Buyers</c:v>
                </c:pt>
                <c:pt idx="1">
                  <c:v>U.S. Sellers</c:v>
                </c:pt>
                <c:pt idx="2">
                  <c:v>US Population</c:v>
                </c:pt>
                <c:pt idx="4">
                  <c:v>CA Population</c:v>
                </c:pt>
                <c:pt idx="5">
                  <c:v>CA Buyers</c:v>
                </c:pt>
                <c:pt idx="6">
                  <c:v>CA Sellers</c:v>
                </c:pt>
              </c:strCache>
            </c:strRef>
          </c:cat>
          <c:val>
            <c:numRef>
              <c:f>Sheet1!$F$2:$F$8</c:f>
              <c:numCache>
                <c:formatCode>General</c:formatCode>
                <c:ptCount val="7"/>
                <c:pt idx="2" formatCode="0.0%">
                  <c:v>6.70607753544565E-3</c:v>
                </c:pt>
                <c:pt idx="5" formatCode="0.0%">
                  <c:v>3.9919288583315296E-3</c:v>
                </c:pt>
              </c:numCache>
            </c:numRef>
          </c:val>
        </c:ser>
        <c:ser>
          <c:idx val="5"/>
          <c:order val="5"/>
          <c:tx>
            <c:strRef>
              <c:f>Sheet1!$G$1</c:f>
              <c:strCache>
                <c:ptCount val="1"/>
                <c:pt idx="0">
                  <c:v>Other</c:v>
                </c:pt>
              </c:strCache>
            </c:strRef>
          </c:tx>
          <c:spPr>
            <a:solidFill>
              <a:srgbClr val="7030A0"/>
            </a:solidFill>
          </c:spPr>
          <c:invertIfNegative val="0"/>
          <c:cat>
            <c:strRef>
              <c:f>Sheet1!$A$2:$A$8</c:f>
              <c:strCache>
                <c:ptCount val="7"/>
                <c:pt idx="0">
                  <c:v>U.S. Buyers</c:v>
                </c:pt>
                <c:pt idx="1">
                  <c:v>U.S. Sellers</c:v>
                </c:pt>
                <c:pt idx="2">
                  <c:v>US Population</c:v>
                </c:pt>
                <c:pt idx="4">
                  <c:v>CA Population</c:v>
                </c:pt>
                <c:pt idx="5">
                  <c:v>CA Buyers</c:v>
                </c:pt>
                <c:pt idx="6">
                  <c:v>CA Sellers</c:v>
                </c:pt>
              </c:strCache>
            </c:strRef>
          </c:cat>
          <c:val>
            <c:numRef>
              <c:f>Sheet1!$G$2:$G$8</c:f>
              <c:numCache>
                <c:formatCode>0.0%</c:formatCode>
                <c:ptCount val="7"/>
                <c:pt idx="0">
                  <c:v>0.02</c:v>
                </c:pt>
                <c:pt idx="1">
                  <c:v>0.01</c:v>
                </c:pt>
                <c:pt idx="2">
                  <c:v>2.15519143450634E-2</c:v>
                </c:pt>
                <c:pt idx="5">
                  <c:v>2.77741550772901E-2</c:v>
                </c:pt>
              </c:numCache>
            </c:numRef>
          </c:val>
        </c:ser>
        <c:dLbls>
          <c:showLegendKey val="0"/>
          <c:showVal val="0"/>
          <c:showCatName val="0"/>
          <c:showSerName val="0"/>
          <c:showPercent val="0"/>
          <c:showBubbleSize val="0"/>
        </c:dLbls>
        <c:gapWidth val="150"/>
        <c:shape val="cylinder"/>
        <c:axId val="160899584"/>
        <c:axId val="95499904"/>
        <c:axId val="0"/>
      </c:bar3DChart>
      <c:catAx>
        <c:axId val="160899584"/>
        <c:scaling>
          <c:orientation val="minMax"/>
        </c:scaling>
        <c:delete val="0"/>
        <c:axPos val="l"/>
        <c:majorTickMark val="out"/>
        <c:minorTickMark val="none"/>
        <c:tickLblPos val="nextTo"/>
        <c:crossAx val="95499904"/>
        <c:crosses val="autoZero"/>
        <c:auto val="1"/>
        <c:lblAlgn val="ctr"/>
        <c:lblOffset val="100"/>
        <c:noMultiLvlLbl val="0"/>
      </c:catAx>
      <c:valAx>
        <c:axId val="95499904"/>
        <c:scaling>
          <c:orientation val="minMax"/>
        </c:scaling>
        <c:delete val="0"/>
        <c:axPos val="b"/>
        <c:majorGridlines>
          <c:spPr>
            <a:ln>
              <a:noFill/>
            </a:ln>
          </c:spPr>
        </c:majorGridlines>
        <c:numFmt formatCode="0%" sourceLinked="1"/>
        <c:majorTickMark val="out"/>
        <c:minorTickMark val="none"/>
        <c:tickLblPos val="nextTo"/>
        <c:crossAx val="16089958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Type of Sales</a:t>
            </a:r>
          </a:p>
        </c:rich>
      </c:tx>
      <c:layout/>
      <c:overlay val="0"/>
    </c:title>
    <c:autoTitleDeleted val="0"/>
    <c:view3D>
      <c:rotX val="15"/>
      <c:rotY val="20"/>
      <c:rAngAx val="0"/>
      <c:perspective val="30"/>
    </c:view3D>
    <c:floor>
      <c:thickness val="0"/>
    </c:floor>
    <c:sideWall>
      <c:thickness val="0"/>
    </c:sideWall>
    <c:backWall>
      <c:thickness val="0"/>
    </c:backWall>
    <c:plotArea>
      <c:layout/>
      <c:area3DChart>
        <c:grouping val="percentStacked"/>
        <c:varyColors val="0"/>
        <c:ser>
          <c:idx val="0"/>
          <c:order val="0"/>
          <c:tx>
            <c:strRef>
              <c:f>'Type of Sales'!$B$27</c:f>
              <c:strCache>
                <c:ptCount val="1"/>
                <c:pt idx="0">
                  <c:v>Traditional/Non-distressed</c:v>
                </c:pt>
              </c:strCache>
            </c:strRef>
          </c:tx>
          <c:cat>
            <c:numRef>
              <c:f>'Type of Sales'!$K$25:$N$25</c:f>
              <c:numCache>
                <c:formatCode>General</c:formatCode>
                <c:ptCount val="4"/>
                <c:pt idx="0">
                  <c:v>2008</c:v>
                </c:pt>
                <c:pt idx="1">
                  <c:v>2009</c:v>
                </c:pt>
                <c:pt idx="2">
                  <c:v>2010</c:v>
                </c:pt>
                <c:pt idx="3">
                  <c:v>2011</c:v>
                </c:pt>
              </c:numCache>
            </c:numRef>
          </c:cat>
          <c:val>
            <c:numRef>
              <c:f>'Type of Sales'!$K$27:$N$27</c:f>
              <c:numCache>
                <c:formatCode>0%</c:formatCode>
                <c:ptCount val="4"/>
                <c:pt idx="0">
                  <c:v>0.48051948051948101</c:v>
                </c:pt>
                <c:pt idx="1">
                  <c:v>0.27500000000000002</c:v>
                </c:pt>
                <c:pt idx="2">
                  <c:v>0.355769230769231</c:v>
                </c:pt>
                <c:pt idx="3">
                  <c:v>0.34328358208955201</c:v>
                </c:pt>
              </c:numCache>
            </c:numRef>
          </c:val>
        </c:ser>
        <c:ser>
          <c:idx val="1"/>
          <c:order val="1"/>
          <c:tx>
            <c:strRef>
              <c:f>'Type of Sales'!$B$28</c:f>
              <c:strCache>
                <c:ptCount val="1"/>
                <c:pt idx="0">
                  <c:v>Foreclosure</c:v>
                </c:pt>
              </c:strCache>
            </c:strRef>
          </c:tx>
          <c:cat>
            <c:numRef>
              <c:f>'Type of Sales'!$K$25:$N$25</c:f>
              <c:numCache>
                <c:formatCode>General</c:formatCode>
                <c:ptCount val="4"/>
                <c:pt idx="0">
                  <c:v>2008</c:v>
                </c:pt>
                <c:pt idx="1">
                  <c:v>2009</c:v>
                </c:pt>
                <c:pt idx="2">
                  <c:v>2010</c:v>
                </c:pt>
                <c:pt idx="3">
                  <c:v>2011</c:v>
                </c:pt>
              </c:numCache>
            </c:numRef>
          </c:cat>
          <c:val>
            <c:numRef>
              <c:f>'Type of Sales'!$K$28:$N$28</c:f>
              <c:numCache>
                <c:formatCode>0%</c:formatCode>
                <c:ptCount val="4"/>
                <c:pt idx="0">
                  <c:v>5.1948051948051903E-2</c:v>
                </c:pt>
                <c:pt idx="1">
                  <c:v>0.1125</c:v>
                </c:pt>
                <c:pt idx="2">
                  <c:v>3.8461538461538498E-2</c:v>
                </c:pt>
                <c:pt idx="3">
                  <c:v>1.49253731343284E-2</c:v>
                </c:pt>
              </c:numCache>
            </c:numRef>
          </c:val>
        </c:ser>
        <c:ser>
          <c:idx val="2"/>
          <c:order val="2"/>
          <c:tx>
            <c:strRef>
              <c:f>'Type of Sales'!$B$29</c:f>
              <c:strCache>
                <c:ptCount val="1"/>
                <c:pt idx="0">
                  <c:v>REO</c:v>
                </c:pt>
              </c:strCache>
            </c:strRef>
          </c:tx>
          <c:cat>
            <c:numRef>
              <c:f>'Type of Sales'!$K$25:$N$25</c:f>
              <c:numCache>
                <c:formatCode>General</c:formatCode>
                <c:ptCount val="4"/>
                <c:pt idx="0">
                  <c:v>2008</c:v>
                </c:pt>
                <c:pt idx="1">
                  <c:v>2009</c:v>
                </c:pt>
                <c:pt idx="2">
                  <c:v>2010</c:v>
                </c:pt>
                <c:pt idx="3">
                  <c:v>2011</c:v>
                </c:pt>
              </c:numCache>
            </c:numRef>
          </c:cat>
          <c:val>
            <c:numRef>
              <c:f>'Type of Sales'!$K$29:$N$29</c:f>
              <c:numCache>
                <c:formatCode>0%</c:formatCode>
                <c:ptCount val="4"/>
                <c:pt idx="0">
                  <c:v>0.36363636363636398</c:v>
                </c:pt>
                <c:pt idx="1">
                  <c:v>0.38750000000000001</c:v>
                </c:pt>
                <c:pt idx="2">
                  <c:v>0.30769230769230799</c:v>
                </c:pt>
                <c:pt idx="3">
                  <c:v>0.28358208955223901</c:v>
                </c:pt>
              </c:numCache>
            </c:numRef>
          </c:val>
        </c:ser>
        <c:ser>
          <c:idx val="3"/>
          <c:order val="3"/>
          <c:tx>
            <c:strRef>
              <c:f>'Type of Sales'!$B$30</c:f>
              <c:strCache>
                <c:ptCount val="1"/>
                <c:pt idx="0">
                  <c:v>Short Sale</c:v>
                </c:pt>
              </c:strCache>
            </c:strRef>
          </c:tx>
          <c:spPr>
            <a:solidFill>
              <a:schemeClr val="accent4">
                <a:lumMod val="90000"/>
              </a:schemeClr>
            </a:solidFill>
          </c:spPr>
          <c:cat>
            <c:numRef>
              <c:f>'Type of Sales'!$K$25:$N$25</c:f>
              <c:numCache>
                <c:formatCode>General</c:formatCode>
                <c:ptCount val="4"/>
                <c:pt idx="0">
                  <c:v>2008</c:v>
                </c:pt>
                <c:pt idx="1">
                  <c:v>2009</c:v>
                </c:pt>
                <c:pt idx="2">
                  <c:v>2010</c:v>
                </c:pt>
                <c:pt idx="3">
                  <c:v>2011</c:v>
                </c:pt>
              </c:numCache>
            </c:numRef>
          </c:cat>
          <c:val>
            <c:numRef>
              <c:f>'Type of Sales'!$K$30:$N$30</c:f>
              <c:numCache>
                <c:formatCode>0%</c:formatCode>
                <c:ptCount val="4"/>
                <c:pt idx="0">
                  <c:v>0.103896103896104</c:v>
                </c:pt>
                <c:pt idx="1">
                  <c:v>0.22500000000000001</c:v>
                </c:pt>
                <c:pt idx="2">
                  <c:v>0.29807692307692302</c:v>
                </c:pt>
                <c:pt idx="3">
                  <c:v>0.26865671641791</c:v>
                </c:pt>
              </c:numCache>
            </c:numRef>
          </c:val>
        </c:ser>
        <c:ser>
          <c:idx val="4"/>
          <c:order val="4"/>
          <c:tx>
            <c:strRef>
              <c:f>'Type of Sales'!$B$31</c:f>
              <c:strCache>
                <c:ptCount val="1"/>
                <c:pt idx="0">
                  <c:v>Other</c:v>
                </c:pt>
              </c:strCache>
            </c:strRef>
          </c:tx>
          <c:spPr>
            <a:solidFill>
              <a:schemeClr val="tx2"/>
            </a:solidFill>
          </c:spPr>
          <c:cat>
            <c:numRef>
              <c:f>'Type of Sales'!$K$25:$N$25</c:f>
              <c:numCache>
                <c:formatCode>General</c:formatCode>
                <c:ptCount val="4"/>
                <c:pt idx="0">
                  <c:v>2008</c:v>
                </c:pt>
                <c:pt idx="1">
                  <c:v>2009</c:v>
                </c:pt>
                <c:pt idx="2">
                  <c:v>2010</c:v>
                </c:pt>
                <c:pt idx="3">
                  <c:v>2011</c:v>
                </c:pt>
              </c:numCache>
            </c:numRef>
          </c:cat>
          <c:val>
            <c:numRef>
              <c:f>'Type of Sales'!$K$31:$N$31</c:f>
              <c:numCache>
                <c:formatCode>0%</c:formatCode>
                <c:ptCount val="4"/>
                <c:pt idx="0">
                  <c:v>0</c:v>
                </c:pt>
                <c:pt idx="1">
                  <c:v>0</c:v>
                </c:pt>
                <c:pt idx="2">
                  <c:v>0</c:v>
                </c:pt>
                <c:pt idx="3">
                  <c:v>8.9552238805970102E-2</c:v>
                </c:pt>
              </c:numCache>
            </c:numRef>
          </c:val>
        </c:ser>
        <c:dLbls>
          <c:showLegendKey val="0"/>
          <c:showVal val="0"/>
          <c:showCatName val="0"/>
          <c:showSerName val="0"/>
          <c:showPercent val="0"/>
          <c:showBubbleSize val="0"/>
        </c:dLbls>
        <c:axId val="165254656"/>
        <c:axId val="160862720"/>
        <c:axId val="0"/>
      </c:area3DChart>
      <c:catAx>
        <c:axId val="165254656"/>
        <c:scaling>
          <c:orientation val="minMax"/>
        </c:scaling>
        <c:delete val="0"/>
        <c:axPos val="b"/>
        <c:numFmt formatCode="General" sourceLinked="1"/>
        <c:majorTickMark val="out"/>
        <c:minorTickMark val="none"/>
        <c:tickLblPos val="nextTo"/>
        <c:crossAx val="160862720"/>
        <c:crosses val="autoZero"/>
        <c:auto val="1"/>
        <c:lblAlgn val="ctr"/>
        <c:lblOffset val="100"/>
        <c:noMultiLvlLbl val="0"/>
      </c:catAx>
      <c:valAx>
        <c:axId val="160862720"/>
        <c:scaling>
          <c:orientation val="minMax"/>
        </c:scaling>
        <c:delete val="0"/>
        <c:axPos val="l"/>
        <c:numFmt formatCode="0%" sourceLinked="1"/>
        <c:majorTickMark val="out"/>
        <c:minorTickMark val="none"/>
        <c:tickLblPos val="nextTo"/>
        <c:crossAx val="165254656"/>
        <c:crosses val="autoZero"/>
        <c:crossBetween val="midCat"/>
      </c:valAx>
    </c:plotArea>
    <c:legend>
      <c:legendPos val="t"/>
      <c:layout/>
      <c:overlay val="0"/>
      <c:txPr>
        <a:bodyPr/>
        <a:lstStyle/>
        <a:p>
          <a:pPr>
            <a:defRPr sz="1200"/>
          </a:pPr>
          <a:endParaRPr lang="en-US"/>
        </a:p>
      </c:txPr>
    </c:legend>
    <c:plotVisOnly val="1"/>
    <c:dispBlanksAs val="gap"/>
    <c:showDLblsOverMax val="0"/>
  </c:chart>
  <c:txPr>
    <a:bodyPr/>
    <a:lstStyle/>
    <a:p>
      <a:pPr>
        <a:defRPr sz="1600" b="1">
          <a:latin typeface="Arial"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Median </a:t>
            </a:r>
            <a:r>
              <a:rPr lang="en-US" baseline="0" dirty="0"/>
              <a:t>Sales Price</a:t>
            </a:r>
            <a:endParaRPr lang="en-US" dirty="0"/>
          </a:p>
        </c:rich>
      </c:tx>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7583040095939896E-2"/>
          <c:y val="0.110744109015893"/>
          <c:w val="0.89772090111982505"/>
          <c:h val="0.74724370708274002"/>
        </c:manualLayout>
      </c:layout>
      <c:bar3DChart>
        <c:barDir val="col"/>
        <c:grouping val="clustered"/>
        <c:varyColors val="0"/>
        <c:ser>
          <c:idx val="0"/>
          <c:order val="0"/>
          <c:tx>
            <c:strRef>
              <c:f>'Median Sale Price'!$A$3</c:f>
              <c:strCache>
                <c:ptCount val="1"/>
                <c:pt idx="0">
                  <c:v>Investment Properties</c:v>
                </c:pt>
              </c:strCache>
            </c:strRef>
          </c:tx>
          <c:invertIfNegative val="0"/>
          <c:cat>
            <c:numRef>
              <c:f>'Median Sale Price'!$B$2:$M$2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'Median Sale Price'!$B$3:$M$3</c:f>
              <c:numCache>
                <c:formatCode>_("$"* #,##0_);_("$"* \(#,##0\);_("$"* "-"??_);_(@_)</c:formatCode>
                <c:ptCount val="12"/>
                <c:pt idx="0">
                  <c:v>220000</c:v>
                </c:pt>
                <c:pt idx="1">
                  <c:v>297500</c:v>
                </c:pt>
                <c:pt idx="2">
                  <c:v>272007.5</c:v>
                </c:pt>
                <c:pt idx="3">
                  <c:v>280000</c:v>
                </c:pt>
                <c:pt idx="4">
                  <c:v>387000</c:v>
                </c:pt>
                <c:pt idx="5">
                  <c:v>460000</c:v>
                </c:pt>
                <c:pt idx="6">
                  <c:v>465000</c:v>
                </c:pt>
                <c:pt idx="7">
                  <c:v>435000</c:v>
                </c:pt>
                <c:pt idx="8">
                  <c:v>439500</c:v>
                </c:pt>
                <c:pt idx="9">
                  <c:v>232750</c:v>
                </c:pt>
                <c:pt idx="10">
                  <c:v>215000</c:v>
                </c:pt>
                <c:pt idx="11">
                  <c:v>205000</c:v>
                </c:pt>
              </c:numCache>
            </c:numRef>
          </c:val>
        </c:ser>
        <c:ser>
          <c:idx val="1"/>
          <c:order val="1"/>
          <c:tx>
            <c:strRef>
              <c:f>'Median Sale Price'!$A$4</c:f>
              <c:strCache>
                <c:ptCount val="1"/>
                <c:pt idx="0">
                  <c:v>All Properties</c:v>
                </c:pt>
              </c:strCache>
            </c:strRef>
          </c:tx>
          <c:spPr>
            <a:solidFill>
              <a:schemeClr val="accent3">
                <a:lumMod val="60000"/>
                <a:lumOff val="40000"/>
              </a:schemeClr>
            </a:solidFill>
          </c:spPr>
          <c:invertIfNegative val="0"/>
          <c:cat>
            <c:numRef>
              <c:f>'Median Sale Price'!$B$2:$M$2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'Median Sale Price'!$B$4:$M$4</c:f>
              <c:numCache>
                <c:formatCode>_("$"* #,##0_);_("$"* \(#,##0\);_("$"* "-"??_);_(@_)</c:formatCode>
                <c:ptCount val="12"/>
                <c:pt idx="0">
                  <c:v>241350</c:v>
                </c:pt>
                <c:pt idx="1">
                  <c:v>262350</c:v>
                </c:pt>
                <c:pt idx="2">
                  <c:v>316130</c:v>
                </c:pt>
                <c:pt idx="3">
                  <c:v>371520</c:v>
                </c:pt>
                <c:pt idx="4">
                  <c:v>450770</c:v>
                </c:pt>
                <c:pt idx="5">
                  <c:v>524020</c:v>
                </c:pt>
                <c:pt idx="6">
                  <c:v>556640</c:v>
                </c:pt>
                <c:pt idx="7">
                  <c:v>560270</c:v>
                </c:pt>
                <c:pt idx="8">
                  <c:v>348490</c:v>
                </c:pt>
                <c:pt idx="9">
                  <c:v>274960</c:v>
                </c:pt>
                <c:pt idx="10">
                  <c:v>303010</c:v>
                </c:pt>
                <c:pt idx="11">
                  <c:v>291000</c:v>
                </c:pt>
              </c:numCache>
            </c:numRef>
          </c:val>
        </c:ser>
        <c:dLbls>
          <c:showLegendKey val="0"/>
          <c:showVal val="0"/>
          <c:showCatName val="0"/>
          <c:showSerName val="0"/>
          <c:showPercent val="0"/>
          <c:showBubbleSize val="0"/>
        </c:dLbls>
        <c:gapWidth val="150"/>
        <c:shape val="cylinder"/>
        <c:axId val="163515904"/>
        <c:axId val="160863296"/>
        <c:axId val="0"/>
      </c:bar3DChart>
      <c:catAx>
        <c:axId val="163515904"/>
        <c:scaling>
          <c:orientation val="minMax"/>
        </c:scaling>
        <c:delete val="0"/>
        <c:axPos val="b"/>
        <c:numFmt formatCode="General" sourceLinked="1"/>
        <c:majorTickMark val="out"/>
        <c:minorTickMark val="none"/>
        <c:tickLblPos val="nextTo"/>
        <c:crossAx val="160863296"/>
        <c:crosses val="autoZero"/>
        <c:auto val="1"/>
        <c:lblAlgn val="ctr"/>
        <c:lblOffset val="100"/>
        <c:noMultiLvlLbl val="0"/>
      </c:catAx>
      <c:valAx>
        <c:axId val="160863296"/>
        <c:scaling>
          <c:orientation val="minMax"/>
          <c:min val="0"/>
        </c:scaling>
        <c:delete val="0"/>
        <c:axPos val="l"/>
        <c:title>
          <c:tx>
            <c:rich>
              <a:bodyPr rot="0" vert="horz"/>
              <a:lstStyle/>
              <a:p>
                <a:pPr>
                  <a:defRPr/>
                </a:pPr>
                <a:r>
                  <a:rPr lang="en-US" baseline="0" dirty="0"/>
                  <a:t>Thousands</a:t>
                </a:r>
                <a:endParaRPr lang="en-US" dirty="0"/>
              </a:p>
            </c:rich>
          </c:tx>
          <c:layout>
            <c:manualLayout>
              <c:xMode val="edge"/>
              <c:yMode val="edge"/>
              <c:x val="6.2792251169004706E-2"/>
              <c:y val="2.7539297440218501E-2"/>
            </c:manualLayout>
          </c:layout>
          <c:overlay val="0"/>
        </c:title>
        <c:numFmt formatCode="_(&quot;$&quot;* #,##0_);_(&quot;$&quot;* \(#,##0\);_(&quot;$&quot;* &quot;-&quot;??_);_(@_)" sourceLinked="1"/>
        <c:majorTickMark val="out"/>
        <c:minorTickMark val="none"/>
        <c:tickLblPos val="nextTo"/>
        <c:crossAx val="163515904"/>
        <c:crosses val="autoZero"/>
        <c:crossBetween val="between"/>
        <c:dispUnits>
          <c:builtInUnit val="thousands"/>
        </c:dispUnits>
      </c:valAx>
    </c:plotArea>
    <c:legend>
      <c:legendPos val="t"/>
      <c:layout/>
      <c:overlay val="0"/>
    </c:legend>
    <c:plotVisOnly val="1"/>
    <c:dispBlanksAs val="gap"/>
    <c:showDLblsOverMax val="0"/>
  </c:chart>
  <c:txPr>
    <a:bodyPr/>
    <a:lstStyle/>
    <a:p>
      <a:pPr>
        <a:defRPr sz="1600" b="1">
          <a:latin typeface="Arial" pitchFamily="34" charset="0"/>
          <a:cs typeface="Arial"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a:t>Financing</a:t>
            </a:r>
          </a:p>
        </c:rich>
      </c:tx>
      <c:layout/>
      <c:overlay val="0"/>
    </c:title>
    <c:autoTitleDeleted val="0"/>
    <c:plotArea>
      <c:layout/>
      <c:areaChart>
        <c:grouping val="percentStacked"/>
        <c:varyColors val="0"/>
        <c:ser>
          <c:idx val="0"/>
          <c:order val="0"/>
          <c:tx>
            <c:strRef>
              <c:f>'Nature of Financing Arrangement'!$B$15</c:f>
              <c:strCache>
                <c:ptCount val="1"/>
                <c:pt idx="0">
                  <c:v>Cash</c:v>
                </c:pt>
              </c:strCache>
            </c:strRef>
          </c:tx>
          <c:cat>
            <c:numRef>
              <c:f>'Nature of Financing Arrangement'!$C$13:$N$13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'Nature of Financing Arrangement'!$C$15:$N$15</c:f>
              <c:numCache>
                <c:formatCode>0%</c:formatCode>
                <c:ptCount val="12"/>
                <c:pt idx="0">
                  <c:v>0.25</c:v>
                </c:pt>
                <c:pt idx="1">
                  <c:v>0.23214285714285701</c:v>
                </c:pt>
                <c:pt idx="2">
                  <c:v>0.32894736842105299</c:v>
                </c:pt>
                <c:pt idx="3">
                  <c:v>0.18421052631578899</c:v>
                </c:pt>
                <c:pt idx="4">
                  <c:v>0.19767441860465099</c:v>
                </c:pt>
                <c:pt idx="5">
                  <c:v>0.26213592233009703</c:v>
                </c:pt>
                <c:pt idx="6">
                  <c:v>0.18867924528301899</c:v>
                </c:pt>
                <c:pt idx="7">
                  <c:v>0.27586206896551702</c:v>
                </c:pt>
                <c:pt idx="8">
                  <c:v>0.46153846153846201</c:v>
                </c:pt>
                <c:pt idx="9">
                  <c:v>0.53749999999999998</c:v>
                </c:pt>
                <c:pt idx="10">
                  <c:v>0.679245283018868</c:v>
                </c:pt>
                <c:pt idx="11">
                  <c:v>0.55223880597014896</c:v>
                </c:pt>
              </c:numCache>
            </c:numRef>
          </c:val>
        </c:ser>
        <c:ser>
          <c:idx val="1"/>
          <c:order val="1"/>
          <c:tx>
            <c:strRef>
              <c:f>'Nature of Financing Arrangement'!$B$16</c:f>
              <c:strCache>
                <c:ptCount val="1"/>
                <c:pt idx="0">
                  <c:v>Newly Originated 1st Mortgage</c:v>
                </c:pt>
              </c:strCache>
            </c:strRef>
          </c:tx>
          <c:cat>
            <c:numRef>
              <c:f>'Nature of Financing Arrangement'!$C$13:$N$13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'Nature of Financing Arrangement'!$C$16:$N$16</c:f>
              <c:numCache>
                <c:formatCode>0%</c:formatCode>
                <c:ptCount val="12"/>
                <c:pt idx="0">
                  <c:v>0.66666666666666696</c:v>
                </c:pt>
                <c:pt idx="1">
                  <c:v>0.64285714285714302</c:v>
                </c:pt>
                <c:pt idx="2">
                  <c:v>0.48684210526315802</c:v>
                </c:pt>
                <c:pt idx="3">
                  <c:v>0.69736842105263097</c:v>
                </c:pt>
                <c:pt idx="4">
                  <c:v>0.74418604651162801</c:v>
                </c:pt>
                <c:pt idx="5">
                  <c:v>0.72815533980582503</c:v>
                </c:pt>
                <c:pt idx="6">
                  <c:v>0.73584905660377398</c:v>
                </c:pt>
                <c:pt idx="7">
                  <c:v>0.72413793103448298</c:v>
                </c:pt>
                <c:pt idx="8">
                  <c:v>0.512820512820513</c:v>
                </c:pt>
                <c:pt idx="9">
                  <c:v>0.46250000000000002</c:v>
                </c:pt>
                <c:pt idx="10">
                  <c:v>0.31132075471698101</c:v>
                </c:pt>
                <c:pt idx="11">
                  <c:v>0.44029850746268701</c:v>
                </c:pt>
              </c:numCache>
            </c:numRef>
          </c:val>
        </c:ser>
        <c:ser>
          <c:idx val="2"/>
          <c:order val="2"/>
          <c:tx>
            <c:strRef>
              <c:f>'Nature of Financing Arrangement'!$B$17</c:f>
              <c:strCache>
                <c:ptCount val="1"/>
                <c:pt idx="0">
                  <c:v>Assumption of Existing 1st Mortgage</c:v>
                </c:pt>
              </c:strCache>
            </c:strRef>
          </c:tx>
          <c:cat>
            <c:numRef>
              <c:f>'Nature of Financing Arrangement'!$C$13:$N$13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'Nature of Financing Arrangement'!$C$17:$N$17</c:f>
              <c:numCache>
                <c:formatCode>0%</c:formatCode>
                <c:ptCount val="12"/>
                <c:pt idx="0">
                  <c:v>6.25E-2</c:v>
                </c:pt>
                <c:pt idx="1">
                  <c:v>0</c:v>
                </c:pt>
                <c:pt idx="2">
                  <c:v>1.3157894736842099E-2</c:v>
                </c:pt>
                <c:pt idx="3">
                  <c:v>0</c:v>
                </c:pt>
                <c:pt idx="4">
                  <c:v>0</c:v>
                </c:pt>
                <c:pt idx="5">
                  <c:v>0</c:v>
                </c:pt>
                <c:pt idx="6">
                  <c:v>9.4339622641509396E-3</c:v>
                </c:pt>
                <c:pt idx="7">
                  <c:v>0</c:v>
                </c:pt>
                <c:pt idx="8">
                  <c:v>1.2820512820512799E-2</c:v>
                </c:pt>
                <c:pt idx="9">
                  <c:v>0</c:v>
                </c:pt>
                <c:pt idx="10">
                  <c:v>9.4339622641509396E-3</c:v>
                </c:pt>
                <c:pt idx="11">
                  <c:v>0</c:v>
                </c:pt>
              </c:numCache>
            </c:numRef>
          </c:val>
        </c:ser>
        <c:ser>
          <c:idx val="3"/>
          <c:order val="3"/>
          <c:tx>
            <c:strRef>
              <c:f>'Nature of Financing Arrangement'!$B$18</c:f>
              <c:strCache>
                <c:ptCount val="1"/>
                <c:pt idx="0">
                  <c:v>Tax Deferred Exchange</c:v>
                </c:pt>
              </c:strCache>
            </c:strRef>
          </c:tx>
          <c:spPr>
            <a:solidFill>
              <a:schemeClr val="accent4">
                <a:lumMod val="75000"/>
              </a:schemeClr>
            </a:solidFill>
          </c:spPr>
          <c:cat>
            <c:numRef>
              <c:f>'Nature of Financing Arrangement'!$C$13:$N$13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'Nature of Financing Arrangement'!$C$18:$N$18</c:f>
              <c:numCache>
                <c:formatCode>0%</c:formatCode>
                <c:ptCount val="12"/>
                <c:pt idx="0">
                  <c:v>2.0833333333333301E-2</c:v>
                </c:pt>
                <c:pt idx="1">
                  <c:v>0.107142857142857</c:v>
                </c:pt>
                <c:pt idx="2">
                  <c:v>0.157894736842105</c:v>
                </c:pt>
                <c:pt idx="3">
                  <c:v>9.2105263157894704E-2</c:v>
                </c:pt>
                <c:pt idx="4">
                  <c:v>9.3023255813953501E-2</c:v>
                </c:pt>
                <c:pt idx="5">
                  <c:v>0</c:v>
                </c:pt>
                <c:pt idx="6">
                  <c:v>0</c:v>
                </c:pt>
                <c:pt idx="7">
                  <c:v>0</c:v>
                </c:pt>
                <c:pt idx="8">
                  <c:v>0</c:v>
                </c:pt>
                <c:pt idx="9">
                  <c:v>0</c:v>
                </c:pt>
                <c:pt idx="10">
                  <c:v>0</c:v>
                </c:pt>
                <c:pt idx="11">
                  <c:v>0</c:v>
                </c:pt>
              </c:numCache>
            </c:numRef>
          </c:val>
        </c:ser>
        <c:ser>
          <c:idx val="4"/>
          <c:order val="4"/>
          <c:tx>
            <c:strRef>
              <c:f>'Nature of Financing Arrangement'!$B$19</c:f>
              <c:strCache>
                <c:ptCount val="1"/>
                <c:pt idx="0">
                  <c:v>Other</c:v>
                </c:pt>
              </c:strCache>
            </c:strRef>
          </c:tx>
          <c:spPr>
            <a:solidFill>
              <a:schemeClr val="tx2"/>
            </a:solidFill>
          </c:spPr>
          <c:cat>
            <c:numRef>
              <c:f>'Nature of Financing Arrangement'!$C$13:$N$13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'Nature of Financing Arrangement'!$C$19:$N$19</c:f>
              <c:numCache>
                <c:formatCode>0%</c:formatCode>
                <c:ptCount val="12"/>
                <c:pt idx="0">
                  <c:v>0</c:v>
                </c:pt>
                <c:pt idx="1">
                  <c:v>1.7857142857142901E-2</c:v>
                </c:pt>
                <c:pt idx="2">
                  <c:v>1.3157894736842099E-2</c:v>
                </c:pt>
                <c:pt idx="3">
                  <c:v>2.6315789473684199E-2</c:v>
                </c:pt>
                <c:pt idx="4">
                  <c:v>0</c:v>
                </c:pt>
                <c:pt idx="5">
                  <c:v>9.7087378640776708E-3</c:v>
                </c:pt>
                <c:pt idx="6">
                  <c:v>6.6037735849056603E-2</c:v>
                </c:pt>
                <c:pt idx="7">
                  <c:v>0</c:v>
                </c:pt>
                <c:pt idx="8">
                  <c:v>1.2820512820512799E-2</c:v>
                </c:pt>
                <c:pt idx="9">
                  <c:v>0</c:v>
                </c:pt>
                <c:pt idx="10">
                  <c:v>0</c:v>
                </c:pt>
                <c:pt idx="11">
                  <c:v>7.4626865671641798E-3</c:v>
                </c:pt>
              </c:numCache>
            </c:numRef>
          </c:val>
        </c:ser>
        <c:dLbls>
          <c:showLegendKey val="0"/>
          <c:showVal val="0"/>
          <c:showCatName val="0"/>
          <c:showSerName val="0"/>
          <c:showPercent val="0"/>
          <c:showBubbleSize val="0"/>
        </c:dLbls>
        <c:axId val="163612160"/>
        <c:axId val="165365440"/>
      </c:areaChart>
      <c:catAx>
        <c:axId val="163612160"/>
        <c:scaling>
          <c:orientation val="minMax"/>
        </c:scaling>
        <c:delete val="0"/>
        <c:axPos val="b"/>
        <c:numFmt formatCode="General" sourceLinked="1"/>
        <c:majorTickMark val="out"/>
        <c:minorTickMark val="none"/>
        <c:tickLblPos val="nextTo"/>
        <c:crossAx val="165365440"/>
        <c:crosses val="autoZero"/>
        <c:auto val="1"/>
        <c:lblAlgn val="ctr"/>
        <c:lblOffset val="100"/>
        <c:noMultiLvlLbl val="0"/>
      </c:catAx>
      <c:valAx>
        <c:axId val="165365440"/>
        <c:scaling>
          <c:orientation val="minMax"/>
        </c:scaling>
        <c:delete val="0"/>
        <c:axPos val="l"/>
        <c:numFmt formatCode="0%" sourceLinked="1"/>
        <c:majorTickMark val="out"/>
        <c:minorTickMark val="none"/>
        <c:tickLblPos val="nextTo"/>
        <c:crossAx val="163612160"/>
        <c:crosses val="autoZero"/>
        <c:crossBetween val="midCat"/>
      </c:valAx>
    </c:plotArea>
    <c:legend>
      <c:legendPos val="t"/>
      <c:layout>
        <c:manualLayout>
          <c:xMode val="edge"/>
          <c:yMode val="edge"/>
          <c:x val="1.88939195100612E-2"/>
          <c:y val="9.5906896284156704E-2"/>
          <c:w val="0.95665660542432196"/>
          <c:h val="0.162821526161083"/>
        </c:manualLayout>
      </c:layout>
      <c:overlay val="0"/>
      <c:txPr>
        <a:bodyPr/>
        <a:lstStyle/>
        <a:p>
          <a:pPr>
            <a:defRPr sz="1300" b="0"/>
          </a:pPr>
          <a:endParaRPr lang="en-US"/>
        </a:p>
      </c:txPr>
    </c:legend>
    <c:plotVisOnly val="1"/>
    <c:dispBlanksAs val="gap"/>
    <c:showDLblsOverMax val="0"/>
  </c:chart>
  <c:txPr>
    <a:bodyPr/>
    <a:lstStyle/>
    <a:p>
      <a:pPr>
        <a:defRPr sz="1600" b="1">
          <a:latin typeface="Arial" pitchFamily="34" charset="0"/>
          <a:cs typeface="Arial"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8.7108985924768095E-2"/>
          <c:y val="4.9004161540081997E-2"/>
          <c:w val="0.91073324409956702"/>
          <c:h val="0.89259307321718395"/>
        </c:manualLayout>
      </c:layout>
      <c:barChart>
        <c:barDir val="col"/>
        <c:grouping val="clustered"/>
        <c:varyColors val="0"/>
        <c:ser>
          <c:idx val="0"/>
          <c:order val="0"/>
          <c:tx>
            <c:strRef>
              <c:f>'Total Savings'!$A$3</c:f>
              <c:strCache>
                <c:ptCount val="1"/>
                <c:pt idx="0">
                  <c:v>Total Savings (1 year)</c:v>
                </c:pt>
              </c:strCache>
            </c:strRef>
          </c:tx>
          <c:spPr>
            <a:ln>
              <a:solidFill>
                <a:schemeClr val="accent1"/>
              </a:solidFill>
            </a:ln>
          </c:spPr>
          <c:invertIfNegative val="0"/>
          <c:dPt>
            <c:idx val="0"/>
            <c:invertIfNegative val="0"/>
            <c:bubble3D val="0"/>
            <c:spPr>
              <a:solidFill>
                <a:schemeClr val="accent2"/>
              </a:solidFill>
              <a:ln>
                <a:solidFill>
                  <a:schemeClr val="accent1"/>
                </a:solidFill>
              </a:ln>
            </c:spPr>
          </c:dPt>
          <c:dPt>
            <c:idx val="3"/>
            <c:invertIfNegative val="0"/>
            <c:bubble3D val="0"/>
            <c:spPr>
              <a:solidFill>
                <a:schemeClr val="accent6">
                  <a:lumMod val="40000"/>
                  <a:lumOff val="60000"/>
                </a:schemeClr>
              </a:solidFill>
              <a:ln>
                <a:solidFill>
                  <a:schemeClr val="accent1"/>
                </a:solidFill>
              </a:ln>
            </c:spPr>
          </c:dPt>
          <c:dPt>
            <c:idx val="4"/>
            <c:invertIfNegative val="0"/>
            <c:bubble3D val="0"/>
            <c:spPr>
              <a:solidFill>
                <a:schemeClr val="accent6">
                  <a:lumMod val="40000"/>
                  <a:lumOff val="60000"/>
                </a:schemeClr>
              </a:solidFill>
              <a:ln>
                <a:solidFill>
                  <a:schemeClr val="accent1"/>
                </a:solidFill>
              </a:ln>
            </c:spPr>
          </c:dPt>
          <c:dPt>
            <c:idx val="6"/>
            <c:invertIfNegative val="0"/>
            <c:bubble3D val="0"/>
            <c:spPr>
              <a:solidFill>
                <a:schemeClr val="accent1"/>
              </a:solidFill>
              <a:ln>
                <a:solidFill>
                  <a:schemeClr val="accent1"/>
                </a:solidFill>
              </a:ln>
            </c:spPr>
          </c:dPt>
          <c:dPt>
            <c:idx val="7"/>
            <c:invertIfNegative val="0"/>
            <c:bubble3D val="0"/>
            <c:spPr>
              <a:solidFill>
                <a:schemeClr val="accent6">
                  <a:lumMod val="40000"/>
                  <a:lumOff val="60000"/>
                </a:schemeClr>
              </a:solidFill>
              <a:ln>
                <a:solidFill>
                  <a:schemeClr val="accent1"/>
                </a:solidFill>
              </a:ln>
            </c:spPr>
          </c:dPt>
          <c:dPt>
            <c:idx val="8"/>
            <c:invertIfNegative val="0"/>
            <c:bubble3D val="0"/>
            <c:spPr>
              <a:solidFill>
                <a:schemeClr val="accent6">
                  <a:lumMod val="40000"/>
                  <a:lumOff val="60000"/>
                </a:schemeClr>
              </a:solidFill>
              <a:ln>
                <a:solidFill>
                  <a:schemeClr val="accent1"/>
                </a:solidFill>
              </a:ln>
            </c:spPr>
          </c:dPt>
          <c:dLbls>
            <c:showLegendKey val="0"/>
            <c:showVal val="1"/>
            <c:showCatName val="0"/>
            <c:showSerName val="0"/>
            <c:showPercent val="0"/>
            <c:showBubbleSize val="0"/>
            <c:showLeaderLines val="0"/>
          </c:dLbls>
          <c:cat>
            <c:strRef>
              <c:f>'Total Savings'!$B$2:$J$2</c:f>
              <c:strCache>
                <c:ptCount val="9"/>
                <c:pt idx="0">
                  <c:v>State Of California</c:v>
                </c:pt>
                <c:pt idx="1">
                  <c:v>Los Angeles Metropolitan Area</c:v>
                </c:pt>
                <c:pt idx="2">
                  <c:v>MO Inland Empire</c:v>
                </c:pt>
                <c:pt idx="3">
                  <c:v>Oakland Metropolitan Area</c:v>
                </c:pt>
                <c:pt idx="4">
                  <c:v>Orange County</c:v>
                </c:pt>
                <c:pt idx="5">
                  <c:v>Sacramento MSA</c:v>
                </c:pt>
                <c:pt idx="6">
                  <c:v>San Diego County</c:v>
                </c:pt>
                <c:pt idx="7">
                  <c:v>San Francisco Metropolitan Area</c:v>
                </c:pt>
                <c:pt idx="8">
                  <c:v>Santa Clara County</c:v>
                </c:pt>
              </c:strCache>
            </c:strRef>
          </c:cat>
          <c:val>
            <c:numRef>
              <c:f>'Total Savings'!$B$3:$J$3</c:f>
              <c:numCache>
                <c:formatCode>"$"#,##0_);[Red]\("$"#,##0\)</c:formatCode>
                <c:ptCount val="9"/>
                <c:pt idx="0">
                  <c:v>3760</c:v>
                </c:pt>
                <c:pt idx="1">
                  <c:v>7360</c:v>
                </c:pt>
                <c:pt idx="2">
                  <c:v>6850</c:v>
                </c:pt>
                <c:pt idx="3">
                  <c:v>-4880</c:v>
                </c:pt>
                <c:pt idx="4">
                  <c:v>-5510</c:v>
                </c:pt>
                <c:pt idx="5">
                  <c:v>6400</c:v>
                </c:pt>
                <c:pt idx="6">
                  <c:v>260</c:v>
                </c:pt>
                <c:pt idx="7">
                  <c:v>-3870</c:v>
                </c:pt>
                <c:pt idx="8">
                  <c:v>-5570</c:v>
                </c:pt>
              </c:numCache>
            </c:numRef>
          </c:val>
        </c:ser>
        <c:dLbls>
          <c:showLegendKey val="0"/>
          <c:showVal val="0"/>
          <c:showCatName val="0"/>
          <c:showSerName val="0"/>
          <c:showPercent val="0"/>
          <c:showBubbleSize val="0"/>
        </c:dLbls>
        <c:gapWidth val="150"/>
        <c:axId val="167606784"/>
        <c:axId val="165370624"/>
      </c:barChart>
      <c:catAx>
        <c:axId val="167606784"/>
        <c:scaling>
          <c:orientation val="minMax"/>
        </c:scaling>
        <c:delete val="0"/>
        <c:axPos val="b"/>
        <c:majorTickMark val="out"/>
        <c:minorTickMark val="none"/>
        <c:tickLblPos val="nextTo"/>
        <c:crossAx val="165370624"/>
        <c:crosses val="autoZero"/>
        <c:auto val="1"/>
        <c:lblAlgn val="ctr"/>
        <c:lblOffset val="100"/>
        <c:noMultiLvlLbl val="0"/>
      </c:catAx>
      <c:valAx>
        <c:axId val="165370624"/>
        <c:scaling>
          <c:orientation val="minMax"/>
        </c:scaling>
        <c:delete val="0"/>
        <c:axPos val="l"/>
        <c:numFmt formatCode="&quot;$&quot;#,##0_);[Red]\(&quot;$&quot;#,##0\)" sourceLinked="1"/>
        <c:majorTickMark val="out"/>
        <c:minorTickMark val="none"/>
        <c:tickLblPos val="nextTo"/>
        <c:crossAx val="167606784"/>
        <c:crosses val="autoZero"/>
        <c:crossBetween val="between"/>
      </c:valAx>
    </c:plotArea>
    <c:plotVisOnly val="1"/>
    <c:dispBlanksAs val="gap"/>
    <c:showDLblsOverMax val="0"/>
  </c:chart>
  <c:txPr>
    <a:bodyPr/>
    <a:lstStyle/>
    <a:p>
      <a:pPr>
        <a:defRPr b="1"/>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4033558305199"/>
          <c:y val="4.4620597798409503E-2"/>
          <c:w val="0.87271442632171004"/>
          <c:h val="0.796830218983821"/>
        </c:manualLayout>
      </c:layout>
      <c:lineChart>
        <c:grouping val="standard"/>
        <c:varyColors val="0"/>
        <c:ser>
          <c:idx val="0"/>
          <c:order val="0"/>
          <c:tx>
            <c:strRef>
              <c:f>Sheet1!$B$1</c:f>
              <c:strCache>
                <c:ptCount val="1"/>
                <c:pt idx="0">
                  <c:v>FRM</c:v>
                </c:pt>
              </c:strCache>
            </c:strRef>
          </c:tx>
          <c:spPr>
            <a:ln w="38100">
              <a:solidFill>
                <a:srgbClr val="00B0F0"/>
              </a:solidFill>
            </a:ln>
          </c:spPr>
          <c:marker>
            <c:symbol val="none"/>
          </c:marker>
          <c:cat>
            <c:numRef>
              <c:f>Sheet1!$A$2:$A$254</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Sheet1!$B$2:$B$254</c:f>
              <c:numCache>
                <c:formatCode>0.00%</c:formatCode>
                <c:ptCount val="28"/>
                <c:pt idx="0">
                  <c:v>0.13880000000000001</c:v>
                </c:pt>
                <c:pt idx="1">
                  <c:v>0.12429999999999999</c:v>
                </c:pt>
                <c:pt idx="2">
                  <c:v>0.1019</c:v>
                </c:pt>
                <c:pt idx="3">
                  <c:v>0.1021</c:v>
                </c:pt>
                <c:pt idx="4">
                  <c:v>0.10340000000000001</c:v>
                </c:pt>
                <c:pt idx="5">
                  <c:v>0.1032</c:v>
                </c:pt>
                <c:pt idx="6">
                  <c:v>0.1013</c:v>
                </c:pt>
                <c:pt idx="7">
                  <c:v>9.2499999999999999E-2</c:v>
                </c:pt>
                <c:pt idx="8">
                  <c:v>8.3900000000000002E-2</c:v>
                </c:pt>
                <c:pt idx="9">
                  <c:v>7.3099999999999998E-2</c:v>
                </c:pt>
                <c:pt idx="10">
                  <c:v>8.3799999999999999E-2</c:v>
                </c:pt>
                <c:pt idx="11">
                  <c:v>7.9299999999999995E-2</c:v>
                </c:pt>
                <c:pt idx="12">
                  <c:v>7.8100000000000003E-2</c:v>
                </c:pt>
                <c:pt idx="13">
                  <c:v>7.5999999999999998E-2</c:v>
                </c:pt>
                <c:pt idx="14">
                  <c:v>6.9400000000000003E-2</c:v>
                </c:pt>
                <c:pt idx="15">
                  <c:v>7.4399999999999994E-2</c:v>
                </c:pt>
                <c:pt idx="16">
                  <c:v>8.0500000000000002E-2</c:v>
                </c:pt>
                <c:pt idx="17">
                  <c:v>6.9699999999999998E-2</c:v>
                </c:pt>
                <c:pt idx="18">
                  <c:v>6.54E-2</c:v>
                </c:pt>
                <c:pt idx="19">
                  <c:v>5.8200000000000002E-2</c:v>
                </c:pt>
                <c:pt idx="20">
                  <c:v>5.8400000000000001E-2</c:v>
                </c:pt>
                <c:pt idx="21">
                  <c:v>5.8700000000000002E-2</c:v>
                </c:pt>
                <c:pt idx="22">
                  <c:v>6.4100000000000004E-2</c:v>
                </c:pt>
                <c:pt idx="23">
                  <c:v>6.3399999999999998E-2</c:v>
                </c:pt>
                <c:pt idx="24">
                  <c:v>6.0299999999999999E-2</c:v>
                </c:pt>
                <c:pt idx="25">
                  <c:v>5.04E-2</c:v>
                </c:pt>
                <c:pt idx="26">
                  <c:v>4.6899999999999997E-2</c:v>
                </c:pt>
                <c:pt idx="27">
                  <c:v>4.4499999999999998E-2</c:v>
                </c:pt>
              </c:numCache>
            </c:numRef>
          </c:val>
          <c:smooth val="0"/>
        </c:ser>
        <c:ser>
          <c:idx val="1"/>
          <c:order val="1"/>
          <c:tx>
            <c:strRef>
              <c:f>Sheet1!$C$1</c:f>
              <c:strCache>
                <c:ptCount val="1"/>
                <c:pt idx="0">
                  <c:v>ARM</c:v>
                </c:pt>
              </c:strCache>
            </c:strRef>
          </c:tx>
          <c:spPr>
            <a:ln w="38100">
              <a:solidFill>
                <a:srgbClr val="00B050"/>
              </a:solidFill>
            </a:ln>
          </c:spPr>
          <c:marker>
            <c:symbol val="none"/>
          </c:marker>
          <c:cat>
            <c:numRef>
              <c:f>Sheet1!$A$2:$A$254</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Sheet1!$C$2:$C$254</c:f>
              <c:numCache>
                <c:formatCode>0.00%</c:formatCode>
                <c:ptCount val="28"/>
                <c:pt idx="0">
                  <c:v>0.11509999999999999</c:v>
                </c:pt>
                <c:pt idx="1">
                  <c:v>0.10050000000000001</c:v>
                </c:pt>
                <c:pt idx="2">
                  <c:v>8.4199999999999997E-2</c:v>
                </c:pt>
                <c:pt idx="3">
                  <c:v>7.8299999999999995E-2</c:v>
                </c:pt>
                <c:pt idx="4">
                  <c:v>7.9000000000000001E-2</c:v>
                </c:pt>
                <c:pt idx="5">
                  <c:v>8.7999999999999995E-2</c:v>
                </c:pt>
                <c:pt idx="6">
                  <c:v>8.3599999999999994E-2</c:v>
                </c:pt>
                <c:pt idx="7">
                  <c:v>7.0900000000000005E-2</c:v>
                </c:pt>
                <c:pt idx="8">
                  <c:v>5.62E-2</c:v>
                </c:pt>
                <c:pt idx="9">
                  <c:v>4.58E-2</c:v>
                </c:pt>
                <c:pt idx="10">
                  <c:v>5.3600000000000002E-2</c:v>
                </c:pt>
                <c:pt idx="11">
                  <c:v>6.0600000000000001E-2</c:v>
                </c:pt>
                <c:pt idx="12">
                  <c:v>5.67E-2</c:v>
                </c:pt>
                <c:pt idx="13">
                  <c:v>5.6099999999999997E-2</c:v>
                </c:pt>
                <c:pt idx="14">
                  <c:v>5.5800000000000002E-2</c:v>
                </c:pt>
                <c:pt idx="15">
                  <c:v>5.9900000000000002E-2</c:v>
                </c:pt>
                <c:pt idx="16">
                  <c:v>7.0400000000000004E-2</c:v>
                </c:pt>
                <c:pt idx="17">
                  <c:v>5.8200000000000002E-2</c:v>
                </c:pt>
                <c:pt idx="18">
                  <c:v>4.6100000000000002E-2</c:v>
                </c:pt>
                <c:pt idx="19">
                  <c:v>3.7600000000000001E-2</c:v>
                </c:pt>
                <c:pt idx="20">
                  <c:v>3.8899999999999997E-2</c:v>
                </c:pt>
                <c:pt idx="21">
                  <c:v>4.4900000000000002E-2</c:v>
                </c:pt>
                <c:pt idx="22">
                  <c:v>5.5300000000000002E-2</c:v>
                </c:pt>
                <c:pt idx="23">
                  <c:v>5.5599999999999997E-2</c:v>
                </c:pt>
                <c:pt idx="24">
                  <c:v>5.1700000000000003E-2</c:v>
                </c:pt>
                <c:pt idx="25">
                  <c:v>4.7100000000000003E-2</c:v>
                </c:pt>
                <c:pt idx="26">
                  <c:v>3.7900000000000003E-2</c:v>
                </c:pt>
                <c:pt idx="27">
                  <c:v>3.0300000000000001E-2</c:v>
                </c:pt>
              </c:numCache>
            </c:numRef>
          </c:val>
          <c:smooth val="0"/>
        </c:ser>
        <c:ser>
          <c:idx val="2"/>
          <c:order val="2"/>
          <c:tx>
            <c:strRef>
              <c:f>Sheet1!$D$1</c:f>
              <c:strCache>
                <c:ptCount val="1"/>
                <c:pt idx="0">
                  <c:v>Federal Funds</c:v>
                </c:pt>
              </c:strCache>
            </c:strRef>
          </c:tx>
          <c:spPr>
            <a:ln w="38100">
              <a:solidFill>
                <a:srgbClr val="FF0000"/>
              </a:solidFill>
            </a:ln>
          </c:spPr>
          <c:marker>
            <c:symbol val="none"/>
          </c:marker>
          <c:cat>
            <c:numRef>
              <c:f>Sheet1!$A$2:$A$254</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Sheet1!$D$2:$D$254</c:f>
              <c:numCache>
                <c:formatCode>0.00%</c:formatCode>
                <c:ptCount val="28"/>
                <c:pt idx="0">
                  <c:v>0.1022</c:v>
                </c:pt>
                <c:pt idx="1">
                  <c:v>8.0500000000000002E-2</c:v>
                </c:pt>
                <c:pt idx="2">
                  <c:v>6.6600000000000006E-2</c:v>
                </c:pt>
                <c:pt idx="3">
                  <c:v>6.5600000000000006E-2</c:v>
                </c:pt>
                <c:pt idx="4">
                  <c:v>7.4800000000000005E-2</c:v>
                </c:pt>
                <c:pt idx="5">
                  <c:v>9.1700000000000004E-2</c:v>
                </c:pt>
                <c:pt idx="6">
                  <c:v>8.0299999999999996E-2</c:v>
                </c:pt>
                <c:pt idx="7">
                  <c:v>5.6399999999999999E-2</c:v>
                </c:pt>
                <c:pt idx="8">
                  <c:v>3.49E-2</c:v>
                </c:pt>
                <c:pt idx="9">
                  <c:v>0.03</c:v>
                </c:pt>
                <c:pt idx="10">
                  <c:v>4.2000000000000003E-2</c:v>
                </c:pt>
                <c:pt idx="11">
                  <c:v>5.8299999999999998E-2</c:v>
                </c:pt>
                <c:pt idx="12">
                  <c:v>5.2699999999999997E-2</c:v>
                </c:pt>
                <c:pt idx="13">
                  <c:v>5.4399999999999997E-2</c:v>
                </c:pt>
                <c:pt idx="14">
                  <c:v>5.3499999999999999E-2</c:v>
                </c:pt>
                <c:pt idx="15">
                  <c:v>0.05</c:v>
                </c:pt>
                <c:pt idx="16">
                  <c:v>6.2399999999999997E-2</c:v>
                </c:pt>
                <c:pt idx="17">
                  <c:v>3.9E-2</c:v>
                </c:pt>
                <c:pt idx="18">
                  <c:v>1.67E-2</c:v>
                </c:pt>
                <c:pt idx="19">
                  <c:v>1.12E-2</c:v>
                </c:pt>
                <c:pt idx="20">
                  <c:v>1.34E-2</c:v>
                </c:pt>
                <c:pt idx="21">
                  <c:v>3.1899999999999998E-2</c:v>
                </c:pt>
                <c:pt idx="22">
                  <c:v>4.9599999999999998E-2</c:v>
                </c:pt>
                <c:pt idx="23">
                  <c:v>5.0500000000000003E-2</c:v>
                </c:pt>
                <c:pt idx="24">
                  <c:v>2.0799999999999999E-2</c:v>
                </c:pt>
                <c:pt idx="25">
                  <c:v>1.2999999999999999E-3</c:v>
                </c:pt>
                <c:pt idx="26">
                  <c:v>1.2999999999999999E-3</c:v>
                </c:pt>
                <c:pt idx="27">
                  <c:v>1.2999999999999999E-3</c:v>
                </c:pt>
              </c:numCache>
            </c:numRef>
          </c:val>
          <c:smooth val="0"/>
        </c:ser>
        <c:dLbls>
          <c:showLegendKey val="0"/>
          <c:showVal val="0"/>
          <c:showCatName val="0"/>
          <c:showSerName val="0"/>
          <c:showPercent val="0"/>
          <c:showBubbleSize val="0"/>
        </c:dLbls>
        <c:marker val="1"/>
        <c:smooth val="0"/>
        <c:axId val="167879680"/>
        <c:axId val="165371200"/>
      </c:lineChart>
      <c:catAx>
        <c:axId val="167879680"/>
        <c:scaling>
          <c:orientation val="minMax"/>
        </c:scaling>
        <c:delete val="0"/>
        <c:axPos val="b"/>
        <c:numFmt formatCode="General" sourceLinked="0"/>
        <c:majorTickMark val="out"/>
        <c:minorTickMark val="none"/>
        <c:tickLblPos val="nextTo"/>
        <c:txPr>
          <a:bodyPr rot="-1500000"/>
          <a:lstStyle/>
          <a:p>
            <a:pPr>
              <a:defRPr/>
            </a:pPr>
            <a:endParaRPr lang="en-US"/>
          </a:p>
        </c:txPr>
        <c:crossAx val="165371200"/>
        <c:crosses val="autoZero"/>
        <c:auto val="1"/>
        <c:lblAlgn val="ctr"/>
        <c:lblOffset val="20"/>
        <c:tickLblSkip val="2"/>
        <c:tickMarkSkip val="1"/>
        <c:noMultiLvlLbl val="0"/>
      </c:catAx>
      <c:valAx>
        <c:axId val="165371200"/>
        <c:scaling>
          <c:orientation val="minMax"/>
        </c:scaling>
        <c:delete val="0"/>
        <c:axPos val="l"/>
        <c:majorGridlines/>
        <c:numFmt formatCode="0.00%" sourceLinked="1"/>
        <c:majorTickMark val="out"/>
        <c:minorTickMark val="none"/>
        <c:tickLblPos val="nextTo"/>
        <c:crossAx val="167879680"/>
        <c:crosses val="autoZero"/>
        <c:crossBetween val="midCat"/>
      </c:valAx>
    </c:plotArea>
    <c:legend>
      <c:legendPos val="r"/>
      <c:layout>
        <c:manualLayout>
          <c:xMode val="edge"/>
          <c:yMode val="edge"/>
          <c:x val="0.77582600612423502"/>
          <c:y val="0.10173486464977601"/>
          <c:w val="0.19703166010498699"/>
          <c:h val="0.20712833470443101"/>
        </c:manualLayout>
      </c:layout>
      <c:overlay val="1"/>
      <c:spPr>
        <a:solidFill>
          <a:schemeClr val="bg1"/>
        </a:solidFill>
        <a:ln>
          <a:solidFill>
            <a:schemeClr val="tx1"/>
          </a:solidFill>
        </a:ln>
      </c:spPr>
      <c:txPr>
        <a:bodyPr/>
        <a:lstStyle/>
        <a:p>
          <a:pPr>
            <a:defRPr sz="1200"/>
          </a:pPr>
          <a:endParaRPr lang="en-US"/>
        </a:p>
      </c:txPr>
    </c:legend>
    <c:plotVisOnly val="1"/>
    <c:dispBlanksAs val="gap"/>
    <c:showDLblsOverMax val="0"/>
  </c:chart>
  <c:txPr>
    <a:bodyPr/>
    <a:lstStyle/>
    <a:p>
      <a:pPr>
        <a:defRPr sz="1600" b="1">
          <a:latin typeface="Arial" pitchFamily="34" charset="0"/>
          <a:cs typeface="Arial"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2"/>
          <c:tx>
            <c:strRef>
              <c:f>Sheet1!$D$1</c:f>
              <c:strCache>
                <c:ptCount val="1"/>
                <c:pt idx="0">
                  <c:v>US - CA</c:v>
                </c:pt>
              </c:strCache>
            </c:strRef>
          </c:tx>
          <c:spPr>
            <a:solidFill>
              <a:srgbClr val="FF66FF"/>
            </a:solidFill>
          </c:spPr>
          <c:invertIfNegative val="0"/>
          <c:cat>
            <c:numRef>
              <c:f>Sheet1!$A$2:$A$28</c:f>
              <c:numCache>
                <c:formatCode>General</c:formatCode>
                <c:ptCount val="27"/>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numCache>
            </c:numRef>
          </c:cat>
          <c:val>
            <c:numRef>
              <c:f>Sheet1!$D$2:$D$28</c:f>
              <c:numCache>
                <c:formatCode>General</c:formatCode>
                <c:ptCount val="27"/>
                <c:pt idx="0">
                  <c:v>0.15</c:v>
                </c:pt>
                <c:pt idx="1">
                  <c:v>0.15</c:v>
                </c:pt>
                <c:pt idx="2">
                  <c:v>0.17</c:v>
                </c:pt>
                <c:pt idx="3">
                  <c:v>0.17</c:v>
                </c:pt>
                <c:pt idx="4">
                  <c:v>0.23</c:v>
                </c:pt>
                <c:pt idx="5">
                  <c:v>0.28999999999999998</c:v>
                </c:pt>
                <c:pt idx="6">
                  <c:v>0.28000000000000003</c:v>
                </c:pt>
                <c:pt idx="7">
                  <c:v>0.27</c:v>
                </c:pt>
                <c:pt idx="8">
                  <c:v>0.25</c:v>
                </c:pt>
                <c:pt idx="9">
                  <c:v>0.21</c:v>
                </c:pt>
                <c:pt idx="10">
                  <c:v>0.19</c:v>
                </c:pt>
                <c:pt idx="11">
                  <c:v>0.18</c:v>
                </c:pt>
                <c:pt idx="12">
                  <c:v>0.16</c:v>
                </c:pt>
                <c:pt idx="13">
                  <c:v>0.15</c:v>
                </c:pt>
                <c:pt idx="14">
                  <c:v>0.16</c:v>
                </c:pt>
                <c:pt idx="15">
                  <c:v>0.18</c:v>
                </c:pt>
                <c:pt idx="16">
                  <c:v>0.22</c:v>
                </c:pt>
                <c:pt idx="17">
                  <c:v>0.23</c:v>
                </c:pt>
                <c:pt idx="18">
                  <c:v>0.28000000000000003</c:v>
                </c:pt>
                <c:pt idx="19">
                  <c:v>0.32</c:v>
                </c:pt>
                <c:pt idx="20">
                  <c:v>0.35</c:v>
                </c:pt>
                <c:pt idx="21">
                  <c:v>0.34</c:v>
                </c:pt>
                <c:pt idx="22">
                  <c:v>0.33</c:v>
                </c:pt>
                <c:pt idx="23">
                  <c:v>0.34</c:v>
                </c:pt>
                <c:pt idx="24">
                  <c:v>0.2</c:v>
                </c:pt>
                <c:pt idx="25">
                  <c:v>0.13</c:v>
                </c:pt>
                <c:pt idx="26">
                  <c:v>0.14000000000000001</c:v>
                </c:pt>
              </c:numCache>
            </c:numRef>
          </c:val>
        </c:ser>
        <c:dLbls>
          <c:showLegendKey val="0"/>
          <c:showVal val="0"/>
          <c:showCatName val="0"/>
          <c:showSerName val="0"/>
          <c:showPercent val="0"/>
          <c:showBubbleSize val="0"/>
        </c:dLbls>
        <c:gapWidth val="0"/>
        <c:overlap val="100"/>
        <c:axId val="168341504"/>
        <c:axId val="160877952"/>
      </c:barChart>
      <c:lineChart>
        <c:grouping val="standard"/>
        <c:varyColors val="0"/>
        <c:ser>
          <c:idx val="0"/>
          <c:order val="0"/>
          <c:tx>
            <c:strRef>
              <c:f>Sheet1!$B$1</c:f>
              <c:strCache>
                <c:ptCount val="1"/>
                <c:pt idx="0">
                  <c:v>CA</c:v>
                </c:pt>
              </c:strCache>
            </c:strRef>
          </c:tx>
          <c:spPr>
            <a:ln>
              <a:solidFill>
                <a:srgbClr val="0070C0"/>
              </a:solidFill>
            </a:ln>
          </c:spPr>
          <c:cat>
            <c:numRef>
              <c:f>Sheet1!$A$2:$A$28</c:f>
              <c:numCache>
                <c:formatCode>General</c:formatCode>
                <c:ptCount val="27"/>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numCache>
            </c:numRef>
          </c:cat>
          <c:val>
            <c:numRef>
              <c:f>Sheet1!$B$2:$B$28</c:f>
              <c:numCache>
                <c:formatCode>General</c:formatCode>
                <c:ptCount val="27"/>
                <c:pt idx="0">
                  <c:v>0.23</c:v>
                </c:pt>
                <c:pt idx="1">
                  <c:v>0.27</c:v>
                </c:pt>
                <c:pt idx="2">
                  <c:v>0.3</c:v>
                </c:pt>
                <c:pt idx="3">
                  <c:v>0.32</c:v>
                </c:pt>
                <c:pt idx="4">
                  <c:v>0.28999999999999998</c:v>
                </c:pt>
                <c:pt idx="5">
                  <c:v>0.21</c:v>
                </c:pt>
                <c:pt idx="6">
                  <c:v>0.23</c:v>
                </c:pt>
                <c:pt idx="7">
                  <c:v>0.25</c:v>
                </c:pt>
                <c:pt idx="8">
                  <c:v>0.32</c:v>
                </c:pt>
                <c:pt idx="9">
                  <c:v>0.39</c:v>
                </c:pt>
                <c:pt idx="10">
                  <c:v>0.39</c:v>
                </c:pt>
                <c:pt idx="11">
                  <c:v>0.38</c:v>
                </c:pt>
                <c:pt idx="12">
                  <c:v>0.4</c:v>
                </c:pt>
                <c:pt idx="13">
                  <c:v>0.4</c:v>
                </c:pt>
                <c:pt idx="14">
                  <c:v>0.4</c:v>
                </c:pt>
                <c:pt idx="15">
                  <c:v>0.37</c:v>
                </c:pt>
                <c:pt idx="16">
                  <c:v>0.31</c:v>
                </c:pt>
                <c:pt idx="17">
                  <c:v>0.34</c:v>
                </c:pt>
                <c:pt idx="18">
                  <c:v>0.28999999999999998</c:v>
                </c:pt>
                <c:pt idx="19">
                  <c:v>0.26</c:v>
                </c:pt>
                <c:pt idx="20">
                  <c:v>0.2</c:v>
                </c:pt>
                <c:pt idx="21">
                  <c:v>0.16</c:v>
                </c:pt>
                <c:pt idx="22">
                  <c:v>0.12</c:v>
                </c:pt>
                <c:pt idx="23">
                  <c:v>0.13</c:v>
                </c:pt>
                <c:pt idx="24">
                  <c:v>0.33</c:v>
                </c:pt>
                <c:pt idx="25">
                  <c:v>0.51</c:v>
                </c:pt>
                <c:pt idx="26">
                  <c:v>0.49</c:v>
                </c:pt>
              </c:numCache>
            </c:numRef>
          </c:val>
          <c:smooth val="0"/>
        </c:ser>
        <c:ser>
          <c:idx val="1"/>
          <c:order val="1"/>
          <c:tx>
            <c:strRef>
              <c:f>Sheet1!$C$1</c:f>
              <c:strCache>
                <c:ptCount val="1"/>
                <c:pt idx="0">
                  <c:v>US</c:v>
                </c:pt>
              </c:strCache>
            </c:strRef>
          </c:tx>
          <c:spPr>
            <a:ln>
              <a:solidFill>
                <a:srgbClr val="FF0000"/>
              </a:solidFill>
            </a:ln>
          </c:spPr>
          <c:marker>
            <c:spPr>
              <a:solidFill>
                <a:srgbClr val="FF0000"/>
              </a:solidFill>
              <a:ln>
                <a:solidFill>
                  <a:srgbClr val="FF0000"/>
                </a:solidFill>
              </a:ln>
            </c:spPr>
          </c:marker>
          <c:cat>
            <c:numRef>
              <c:f>Sheet1!$A$2:$A$28</c:f>
              <c:numCache>
                <c:formatCode>General</c:formatCode>
                <c:ptCount val="27"/>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numCache>
            </c:numRef>
          </c:cat>
          <c:val>
            <c:numRef>
              <c:f>Sheet1!$C$2:$C$28</c:f>
              <c:numCache>
                <c:formatCode>General</c:formatCode>
                <c:ptCount val="27"/>
                <c:pt idx="0">
                  <c:v>0.38</c:v>
                </c:pt>
                <c:pt idx="1">
                  <c:v>0.42</c:v>
                </c:pt>
                <c:pt idx="2">
                  <c:v>0.47</c:v>
                </c:pt>
                <c:pt idx="3">
                  <c:v>0.49</c:v>
                </c:pt>
                <c:pt idx="4">
                  <c:v>0.52</c:v>
                </c:pt>
                <c:pt idx="5">
                  <c:v>0.5</c:v>
                </c:pt>
                <c:pt idx="6">
                  <c:v>0.51</c:v>
                </c:pt>
                <c:pt idx="7">
                  <c:v>0.52</c:v>
                </c:pt>
                <c:pt idx="8">
                  <c:v>0.56999999999999995</c:v>
                </c:pt>
                <c:pt idx="9">
                  <c:v>0.6</c:v>
                </c:pt>
                <c:pt idx="10">
                  <c:v>0.57999999999999996</c:v>
                </c:pt>
                <c:pt idx="11">
                  <c:v>0.56000000000000005</c:v>
                </c:pt>
                <c:pt idx="12">
                  <c:v>0.56000000000000005</c:v>
                </c:pt>
                <c:pt idx="13">
                  <c:v>0.55000000000000004</c:v>
                </c:pt>
                <c:pt idx="14">
                  <c:v>0.56000000000000005</c:v>
                </c:pt>
                <c:pt idx="15">
                  <c:v>0.55000000000000004</c:v>
                </c:pt>
                <c:pt idx="16">
                  <c:v>0.53</c:v>
                </c:pt>
                <c:pt idx="17">
                  <c:v>0.56999999999999995</c:v>
                </c:pt>
                <c:pt idx="18">
                  <c:v>0.56999999999999995</c:v>
                </c:pt>
                <c:pt idx="19">
                  <c:v>0.57999999999999996</c:v>
                </c:pt>
                <c:pt idx="20">
                  <c:v>0.55000000000000004</c:v>
                </c:pt>
                <c:pt idx="21">
                  <c:v>0.5</c:v>
                </c:pt>
                <c:pt idx="22">
                  <c:v>0.45</c:v>
                </c:pt>
                <c:pt idx="23">
                  <c:v>0.47</c:v>
                </c:pt>
                <c:pt idx="24">
                  <c:v>0.53</c:v>
                </c:pt>
                <c:pt idx="25">
                  <c:v>0.64</c:v>
                </c:pt>
                <c:pt idx="26">
                  <c:v>0.63</c:v>
                </c:pt>
              </c:numCache>
            </c:numRef>
          </c:val>
          <c:smooth val="0"/>
        </c:ser>
        <c:dLbls>
          <c:showLegendKey val="0"/>
          <c:showVal val="0"/>
          <c:showCatName val="0"/>
          <c:showSerName val="0"/>
          <c:showPercent val="0"/>
          <c:showBubbleSize val="0"/>
        </c:dLbls>
        <c:marker val="1"/>
        <c:smooth val="0"/>
        <c:axId val="168341504"/>
        <c:axId val="160877952"/>
      </c:lineChart>
      <c:catAx>
        <c:axId val="168341504"/>
        <c:scaling>
          <c:orientation val="minMax"/>
        </c:scaling>
        <c:delete val="0"/>
        <c:axPos val="b"/>
        <c:numFmt formatCode="General" sourceLinked="1"/>
        <c:majorTickMark val="out"/>
        <c:minorTickMark val="none"/>
        <c:tickLblPos val="nextTo"/>
        <c:crossAx val="160877952"/>
        <c:crosses val="autoZero"/>
        <c:auto val="1"/>
        <c:lblAlgn val="ctr"/>
        <c:lblOffset val="100"/>
        <c:tickLblSkip val="2"/>
        <c:noMultiLvlLbl val="0"/>
      </c:catAx>
      <c:valAx>
        <c:axId val="160877952"/>
        <c:scaling>
          <c:orientation val="minMax"/>
        </c:scaling>
        <c:delete val="0"/>
        <c:axPos val="l"/>
        <c:majorGridlines/>
        <c:numFmt formatCode="0%" sourceLinked="0"/>
        <c:majorTickMark val="out"/>
        <c:minorTickMark val="none"/>
        <c:tickLblPos val="nextTo"/>
        <c:crossAx val="168341504"/>
        <c:crosses val="autoZero"/>
        <c:crossBetween val="between"/>
      </c:valAx>
    </c:plotArea>
    <c:legend>
      <c:legendPos val="t"/>
      <c:layout>
        <c:manualLayout>
          <c:xMode val="edge"/>
          <c:yMode val="edge"/>
          <c:x val="0.34373610116917203"/>
          <c:y val="5.7692307692307702E-2"/>
          <c:w val="0.32161870675256499"/>
          <c:h val="6.50995067924202E-2"/>
        </c:manualLayout>
      </c:layout>
      <c:overlay val="1"/>
      <c:spPr>
        <a:solidFill>
          <a:schemeClr val="bg1"/>
        </a:solidFill>
        <a:ln>
          <a:solidFill>
            <a:schemeClr val="tx1"/>
          </a:solidFill>
        </a:ln>
      </c:spPr>
    </c:legend>
    <c:plotVisOnly val="1"/>
    <c:dispBlanksAs val="gap"/>
    <c:showDLblsOverMax val="0"/>
  </c:chart>
  <c:txPr>
    <a:bodyPr/>
    <a:lstStyle/>
    <a:p>
      <a:pPr>
        <a:defRPr sz="1600" b="1">
          <a:latin typeface="Arial" pitchFamily="34" charset="0"/>
          <a:cs typeface="Arial"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57142857143"/>
          <c:y val="9.8039215686274495E-2"/>
          <c:w val="0.82628571428571396"/>
          <c:h val="0.75401069518716601"/>
        </c:manualLayout>
      </c:layout>
      <c:lineChart>
        <c:grouping val="standard"/>
        <c:varyColors val="0"/>
        <c:ser>
          <c:idx val="1"/>
          <c:order val="0"/>
          <c:tx>
            <c:strRef>
              <c:f>Sheet1!$B$1</c:f>
              <c:strCache>
                <c:ptCount val="1"/>
                <c:pt idx="0">
                  <c:v>California</c:v>
                </c:pt>
              </c:strCache>
            </c:strRef>
          </c:tx>
          <c:spPr>
            <a:ln w="37497">
              <a:solidFill>
                <a:srgbClr val="3366FF"/>
              </a:solidFill>
              <a:prstDash val="solid"/>
            </a:ln>
          </c:spPr>
          <c:marker>
            <c:symbol val="square"/>
            <c:size val="2"/>
            <c:spPr>
              <a:solidFill>
                <a:srgbClr val="000080"/>
              </a:solidFill>
              <a:ln>
                <a:solidFill>
                  <a:srgbClr val="000080"/>
                </a:solidFill>
                <a:prstDash val="solid"/>
              </a:ln>
            </c:spPr>
          </c:marker>
          <c:trendline>
            <c:name>CA Price Trend</c:name>
            <c:spPr>
              <a:ln w="37497">
                <a:solidFill>
                  <a:srgbClr val="339966"/>
                </a:solidFill>
                <a:prstDash val="lgDash"/>
              </a:ln>
            </c:spPr>
            <c:trendlineType val="linear"/>
            <c:intercept val="26000"/>
            <c:dispRSqr val="0"/>
            <c:dispEq val="0"/>
          </c:trendline>
          <c:cat>
            <c:numRef>
              <c:f>Sheet1!$A$2:$A$43</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Sheet1!$B$2:$B$43</c:f>
              <c:numCache>
                <c:formatCode>_("$"* #,##0_);_("$"* \(#,##0\);_("$"* "-"??_);_(@_)</c:formatCode>
                <c:ptCount val="42"/>
                <c:pt idx="0">
                  <c:v>24640</c:v>
                </c:pt>
                <c:pt idx="1">
                  <c:v>26880</c:v>
                </c:pt>
                <c:pt idx="2">
                  <c:v>28810</c:v>
                </c:pt>
                <c:pt idx="3">
                  <c:v>31460</c:v>
                </c:pt>
                <c:pt idx="4">
                  <c:v>34610</c:v>
                </c:pt>
                <c:pt idx="5">
                  <c:v>41600</c:v>
                </c:pt>
                <c:pt idx="6">
                  <c:v>48630</c:v>
                </c:pt>
                <c:pt idx="7">
                  <c:v>62290</c:v>
                </c:pt>
                <c:pt idx="8">
                  <c:v>70890</c:v>
                </c:pt>
                <c:pt idx="9">
                  <c:v>84150</c:v>
                </c:pt>
                <c:pt idx="10">
                  <c:v>99550</c:v>
                </c:pt>
                <c:pt idx="11">
                  <c:v>107710</c:v>
                </c:pt>
                <c:pt idx="12">
                  <c:v>111800</c:v>
                </c:pt>
                <c:pt idx="13">
                  <c:v>114370</c:v>
                </c:pt>
                <c:pt idx="14">
                  <c:v>114260</c:v>
                </c:pt>
                <c:pt idx="15">
                  <c:v>119860</c:v>
                </c:pt>
                <c:pt idx="16">
                  <c:v>133640</c:v>
                </c:pt>
                <c:pt idx="17">
                  <c:v>142060</c:v>
                </c:pt>
                <c:pt idx="18">
                  <c:v>168200</c:v>
                </c:pt>
                <c:pt idx="19">
                  <c:v>196120</c:v>
                </c:pt>
                <c:pt idx="20">
                  <c:v>193770</c:v>
                </c:pt>
                <c:pt idx="21">
                  <c:v>200660</c:v>
                </c:pt>
                <c:pt idx="22">
                  <c:v>197030</c:v>
                </c:pt>
                <c:pt idx="23">
                  <c:v>188240</c:v>
                </c:pt>
                <c:pt idx="24">
                  <c:v>185010</c:v>
                </c:pt>
                <c:pt idx="25">
                  <c:v>178160</c:v>
                </c:pt>
                <c:pt idx="26">
                  <c:v>177270</c:v>
                </c:pt>
                <c:pt idx="27">
                  <c:v>186490</c:v>
                </c:pt>
                <c:pt idx="28">
                  <c:v>200100</c:v>
                </c:pt>
                <c:pt idx="29">
                  <c:v>217510</c:v>
                </c:pt>
                <c:pt idx="30">
                  <c:v>241350</c:v>
                </c:pt>
                <c:pt idx="31">
                  <c:v>262350</c:v>
                </c:pt>
                <c:pt idx="32">
                  <c:v>316130</c:v>
                </c:pt>
                <c:pt idx="33">
                  <c:v>371520</c:v>
                </c:pt>
                <c:pt idx="34">
                  <c:v>450770</c:v>
                </c:pt>
                <c:pt idx="35">
                  <c:v>522670</c:v>
                </c:pt>
                <c:pt idx="36">
                  <c:v>556430</c:v>
                </c:pt>
                <c:pt idx="37">
                  <c:v>560270</c:v>
                </c:pt>
                <c:pt idx="38">
                  <c:v>348490</c:v>
                </c:pt>
                <c:pt idx="39">
                  <c:v>274960</c:v>
                </c:pt>
                <c:pt idx="40">
                  <c:v>305010</c:v>
                </c:pt>
                <c:pt idx="41">
                  <c:v>285950</c:v>
                </c:pt>
              </c:numCache>
            </c:numRef>
          </c:val>
          <c:smooth val="0"/>
        </c:ser>
        <c:ser>
          <c:idx val="2"/>
          <c:order val="1"/>
          <c:tx>
            <c:strRef>
              <c:f>Sheet1!$C$1</c:f>
              <c:strCache>
                <c:ptCount val="1"/>
                <c:pt idx="0">
                  <c:v>US</c:v>
                </c:pt>
              </c:strCache>
            </c:strRef>
          </c:tx>
          <c:spPr>
            <a:ln w="37497">
              <a:solidFill>
                <a:srgbClr val="FF0000"/>
              </a:solidFill>
              <a:prstDash val="solid"/>
            </a:ln>
          </c:spPr>
          <c:marker>
            <c:symbol val="circle"/>
            <c:size val="3"/>
            <c:spPr>
              <a:solidFill>
                <a:srgbClr val="339966"/>
              </a:solidFill>
              <a:ln>
                <a:solidFill>
                  <a:srgbClr val="339966"/>
                </a:solidFill>
                <a:prstDash val="solid"/>
              </a:ln>
            </c:spPr>
          </c:marker>
          <c:cat>
            <c:numRef>
              <c:f>Sheet1!$A$2:$A$43</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Sheet1!$C$2:$C$43</c:f>
              <c:numCache>
                <c:formatCode>"$"#,##0_);[Red]\("$"#,##0\)</c:formatCode>
                <c:ptCount val="42"/>
                <c:pt idx="0">
                  <c:v>23000</c:v>
                </c:pt>
                <c:pt idx="1">
                  <c:v>24800</c:v>
                </c:pt>
                <c:pt idx="2">
                  <c:v>26700</c:v>
                </c:pt>
                <c:pt idx="3">
                  <c:v>28900</c:v>
                </c:pt>
                <c:pt idx="4">
                  <c:v>32000</c:v>
                </c:pt>
                <c:pt idx="5">
                  <c:v>35300</c:v>
                </c:pt>
                <c:pt idx="6">
                  <c:v>38100</c:v>
                </c:pt>
                <c:pt idx="7">
                  <c:v>42900</c:v>
                </c:pt>
                <c:pt idx="8">
                  <c:v>48700</c:v>
                </c:pt>
                <c:pt idx="9">
                  <c:v>55700</c:v>
                </c:pt>
                <c:pt idx="10">
                  <c:v>62200</c:v>
                </c:pt>
                <c:pt idx="11">
                  <c:v>66400</c:v>
                </c:pt>
                <c:pt idx="12">
                  <c:v>67800</c:v>
                </c:pt>
                <c:pt idx="13">
                  <c:v>70300</c:v>
                </c:pt>
                <c:pt idx="14">
                  <c:v>72400</c:v>
                </c:pt>
                <c:pt idx="15">
                  <c:v>75500</c:v>
                </c:pt>
                <c:pt idx="16">
                  <c:v>80300</c:v>
                </c:pt>
                <c:pt idx="17">
                  <c:v>85600</c:v>
                </c:pt>
                <c:pt idx="18">
                  <c:v>89300</c:v>
                </c:pt>
                <c:pt idx="19">
                  <c:v>94600</c:v>
                </c:pt>
                <c:pt idx="20">
                  <c:v>97300</c:v>
                </c:pt>
                <c:pt idx="21">
                  <c:v>102700</c:v>
                </c:pt>
                <c:pt idx="22">
                  <c:v>105500</c:v>
                </c:pt>
                <c:pt idx="23">
                  <c:v>109100</c:v>
                </c:pt>
                <c:pt idx="24">
                  <c:v>113500</c:v>
                </c:pt>
                <c:pt idx="25">
                  <c:v>117000</c:v>
                </c:pt>
                <c:pt idx="26">
                  <c:v>122600</c:v>
                </c:pt>
                <c:pt idx="27">
                  <c:v>129000</c:v>
                </c:pt>
                <c:pt idx="28">
                  <c:v>136000</c:v>
                </c:pt>
                <c:pt idx="29">
                  <c:v>141200</c:v>
                </c:pt>
                <c:pt idx="30">
                  <c:v>147300</c:v>
                </c:pt>
                <c:pt idx="31">
                  <c:v>156600</c:v>
                </c:pt>
                <c:pt idx="32">
                  <c:v>167600</c:v>
                </c:pt>
                <c:pt idx="33">
                  <c:v>180200</c:v>
                </c:pt>
                <c:pt idx="34">
                  <c:v>195200</c:v>
                </c:pt>
                <c:pt idx="35">
                  <c:v>219000</c:v>
                </c:pt>
                <c:pt idx="36">
                  <c:v>221900</c:v>
                </c:pt>
                <c:pt idx="37">
                  <c:v>219000</c:v>
                </c:pt>
                <c:pt idx="38">
                  <c:v>198100</c:v>
                </c:pt>
                <c:pt idx="39">
                  <c:v>172500</c:v>
                </c:pt>
                <c:pt idx="40">
                  <c:v>172900</c:v>
                </c:pt>
                <c:pt idx="41">
                  <c:v>166200</c:v>
                </c:pt>
              </c:numCache>
            </c:numRef>
          </c:val>
          <c:smooth val="0"/>
        </c:ser>
        <c:dLbls>
          <c:showLegendKey val="0"/>
          <c:showVal val="0"/>
          <c:showCatName val="0"/>
          <c:showSerName val="0"/>
          <c:showPercent val="0"/>
          <c:showBubbleSize val="0"/>
        </c:dLbls>
        <c:marker val="1"/>
        <c:smooth val="0"/>
        <c:axId val="168343040"/>
        <c:axId val="160879680"/>
      </c:lineChart>
      <c:catAx>
        <c:axId val="168343040"/>
        <c:scaling>
          <c:orientation val="minMax"/>
        </c:scaling>
        <c:delete val="0"/>
        <c:axPos val="b"/>
        <c:numFmt formatCode="@" sourceLinked="0"/>
        <c:majorTickMark val="out"/>
        <c:minorTickMark val="none"/>
        <c:tickLblPos val="nextTo"/>
        <c:spPr>
          <a:ln w="12499">
            <a:solidFill>
              <a:schemeClr val="tx2"/>
            </a:solidFill>
            <a:prstDash val="solid"/>
          </a:ln>
        </c:spPr>
        <c:txPr>
          <a:bodyPr rot="-5400000" vert="horz"/>
          <a:lstStyle/>
          <a:p>
            <a:pPr>
              <a:defRPr sz="1624" b="1" i="0" u="none" strike="noStrike" baseline="0">
                <a:solidFill>
                  <a:schemeClr val="tx1"/>
                </a:solidFill>
                <a:latin typeface="Arial"/>
                <a:ea typeface="Arial"/>
                <a:cs typeface="Arial"/>
              </a:defRPr>
            </a:pPr>
            <a:endParaRPr lang="en-US"/>
          </a:p>
        </c:txPr>
        <c:crossAx val="160879680"/>
        <c:crosses val="autoZero"/>
        <c:auto val="0"/>
        <c:lblAlgn val="ctr"/>
        <c:lblOffset val="100"/>
        <c:tickLblSkip val="2"/>
        <c:tickMarkSkip val="1"/>
        <c:noMultiLvlLbl val="0"/>
      </c:catAx>
      <c:valAx>
        <c:axId val="160879680"/>
        <c:scaling>
          <c:orientation val="minMax"/>
          <c:max val="600000"/>
          <c:min val="0"/>
        </c:scaling>
        <c:delete val="0"/>
        <c:axPos val="l"/>
        <c:majorGridlines>
          <c:spPr>
            <a:ln w="3125">
              <a:solidFill>
                <a:schemeClr val="tx1"/>
              </a:solidFill>
              <a:prstDash val="solid"/>
            </a:ln>
          </c:spPr>
        </c:majorGridlines>
        <c:numFmt formatCode="\$#,##0" sourceLinked="0"/>
        <c:majorTickMark val="out"/>
        <c:minorTickMark val="none"/>
        <c:tickLblPos val="nextTo"/>
        <c:spPr>
          <a:ln w="3125">
            <a:solidFill>
              <a:schemeClr val="tx1"/>
            </a:solidFill>
            <a:prstDash val="solid"/>
          </a:ln>
        </c:spPr>
        <c:txPr>
          <a:bodyPr rot="0" vert="horz"/>
          <a:lstStyle/>
          <a:p>
            <a:pPr>
              <a:defRPr sz="1624" b="1" i="0" u="none" strike="noStrike" baseline="0">
                <a:solidFill>
                  <a:schemeClr val="tx1"/>
                </a:solidFill>
                <a:latin typeface="Arial"/>
                <a:ea typeface="Arial"/>
                <a:cs typeface="Arial"/>
              </a:defRPr>
            </a:pPr>
            <a:endParaRPr lang="en-US"/>
          </a:p>
        </c:txPr>
        <c:crossAx val="168343040"/>
        <c:crosses val="autoZero"/>
        <c:crossBetween val="between"/>
        <c:minorUnit val="25000"/>
      </c:valAx>
      <c:spPr>
        <a:noFill/>
        <a:ln w="3125">
          <a:solidFill>
            <a:schemeClr val="tx1"/>
          </a:solidFill>
          <a:prstDash val="solid"/>
        </a:ln>
      </c:spPr>
    </c:plotArea>
    <c:legend>
      <c:legendPos val="r"/>
      <c:layout>
        <c:manualLayout>
          <c:xMode val="edge"/>
          <c:yMode val="edge"/>
          <c:x val="0.13371428571428601"/>
          <c:y val="0.12121212121212099"/>
          <c:w val="0.64288394597711296"/>
          <c:h val="7.2866160774643196E-2"/>
        </c:manualLayout>
      </c:layout>
      <c:overlay val="0"/>
      <c:spPr>
        <a:solidFill>
          <a:schemeClr val="bg1"/>
        </a:solidFill>
        <a:ln w="3125">
          <a:solidFill>
            <a:schemeClr val="tx1"/>
          </a:solidFill>
          <a:prstDash val="solid"/>
        </a:ln>
      </c:spPr>
      <c:txPr>
        <a:bodyPr/>
        <a:lstStyle/>
        <a:p>
          <a:pPr>
            <a:defRPr sz="162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72"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58"/>
      <c:rotY val="20"/>
      <c:depthPercent val="100"/>
      <c:rAngAx val="1"/>
    </c:view3D>
    <c:floor>
      <c:thickness val="0"/>
      <c:spPr>
        <a:no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9089900110987801"/>
          <c:y val="1.55440414507772E-2"/>
          <c:w val="0.76248612652608205"/>
          <c:h val="0.83246977547495704"/>
        </c:manualLayout>
      </c:layout>
      <c:bar3DChart>
        <c:barDir val="bar"/>
        <c:grouping val="clustered"/>
        <c:varyColors val="0"/>
        <c:ser>
          <c:idx val="1"/>
          <c:order val="0"/>
          <c:tx>
            <c:strRef>
              <c:f>Sheet1!$B$1</c:f>
              <c:strCache>
                <c:ptCount val="1"/>
                <c:pt idx="0">
                  <c:v>2010 Count of Owners</c:v>
                </c:pt>
              </c:strCache>
            </c:strRef>
          </c:tx>
          <c:spPr>
            <a:solidFill>
              <a:srgbClr val="7030A0"/>
            </a:solidFill>
            <a:ln w="12653">
              <a:noFill/>
              <a:prstDash val="solid"/>
            </a:ln>
          </c:spPr>
          <c:invertIfNegative val="0"/>
          <c:cat>
            <c:strRef>
              <c:f>Sheet1!$A$2:$A$11</c:f>
              <c:strCache>
                <c:ptCount val="10"/>
                <c:pt idx="0">
                  <c:v>NGUYEN</c:v>
                </c:pt>
                <c:pt idx="1">
                  <c:v>LEE</c:v>
                </c:pt>
                <c:pt idx="2">
                  <c:v>GARCIA</c:v>
                </c:pt>
                <c:pt idx="3">
                  <c:v>CHEN</c:v>
                </c:pt>
                <c:pt idx="4">
                  <c:v>RODRIGUEZ</c:v>
                </c:pt>
                <c:pt idx="5">
                  <c:v>LOPEZ</c:v>
                </c:pt>
                <c:pt idx="6">
                  <c:v>HERNANDEZ</c:v>
                </c:pt>
                <c:pt idx="7">
                  <c:v>GONZALEZ</c:v>
                </c:pt>
                <c:pt idx="8">
                  <c:v>MARTINEZ</c:v>
                </c:pt>
                <c:pt idx="9">
                  <c:v>KIM</c:v>
                </c:pt>
              </c:strCache>
            </c:strRef>
          </c:cat>
          <c:val>
            <c:numRef>
              <c:f>Sheet1!$B$2:$B$11</c:f>
              <c:numCache>
                <c:formatCode>General</c:formatCode>
                <c:ptCount val="10"/>
                <c:pt idx="0">
                  <c:v>1544</c:v>
                </c:pt>
                <c:pt idx="1">
                  <c:v>1361</c:v>
                </c:pt>
                <c:pt idx="2">
                  <c:v>1151</c:v>
                </c:pt>
                <c:pt idx="3">
                  <c:v>1023</c:v>
                </c:pt>
                <c:pt idx="4">
                  <c:v>947</c:v>
                </c:pt>
                <c:pt idx="5">
                  <c:v>946</c:v>
                </c:pt>
                <c:pt idx="6">
                  <c:v>899</c:v>
                </c:pt>
                <c:pt idx="7">
                  <c:v>893</c:v>
                </c:pt>
                <c:pt idx="8">
                  <c:v>881</c:v>
                </c:pt>
                <c:pt idx="9">
                  <c:v>788</c:v>
                </c:pt>
              </c:numCache>
            </c:numRef>
          </c:val>
        </c:ser>
        <c:ser>
          <c:idx val="0"/>
          <c:order val="1"/>
          <c:tx>
            <c:strRef>
              <c:f>Sheet1!$C$1</c:f>
              <c:strCache>
                <c:ptCount val="1"/>
              </c:strCache>
            </c:strRef>
          </c:tx>
          <c:spPr>
            <a:solidFill>
              <a:schemeClr val="accent1"/>
            </a:solidFill>
            <a:ln w="12653">
              <a:solidFill>
                <a:schemeClr val="tx1"/>
              </a:solidFill>
              <a:prstDash val="solid"/>
            </a:ln>
          </c:spPr>
          <c:invertIfNegative val="0"/>
          <c:cat>
            <c:strRef>
              <c:f>Sheet1!$A$2:$A$11</c:f>
              <c:strCache>
                <c:ptCount val="10"/>
                <c:pt idx="0">
                  <c:v>NGUYEN</c:v>
                </c:pt>
                <c:pt idx="1">
                  <c:v>LEE</c:v>
                </c:pt>
                <c:pt idx="2">
                  <c:v>GARCIA</c:v>
                </c:pt>
                <c:pt idx="3">
                  <c:v>CHEN</c:v>
                </c:pt>
                <c:pt idx="4">
                  <c:v>RODRIGUEZ</c:v>
                </c:pt>
                <c:pt idx="5">
                  <c:v>LOPEZ</c:v>
                </c:pt>
                <c:pt idx="6">
                  <c:v>HERNANDEZ</c:v>
                </c:pt>
                <c:pt idx="7">
                  <c:v>GONZALEZ</c:v>
                </c:pt>
                <c:pt idx="8">
                  <c:v>MARTINEZ</c:v>
                </c:pt>
                <c:pt idx="9">
                  <c:v>KIM</c:v>
                </c:pt>
              </c:strCache>
            </c:strRef>
          </c:cat>
          <c:val>
            <c:numRef>
              <c:f>Sheet1!$C$2:$C$11</c:f>
              <c:numCache>
                <c:formatCode>General</c:formatCode>
                <c:ptCount val="10"/>
              </c:numCache>
            </c:numRef>
          </c:val>
        </c:ser>
        <c:dLbls>
          <c:showLegendKey val="0"/>
          <c:showVal val="0"/>
          <c:showCatName val="0"/>
          <c:showSerName val="0"/>
          <c:showPercent val="0"/>
          <c:showBubbleSize val="0"/>
        </c:dLbls>
        <c:gapWidth val="0"/>
        <c:gapDepth val="0"/>
        <c:shape val="box"/>
        <c:axId val="160900096"/>
        <c:axId val="52469760"/>
        <c:axId val="0"/>
      </c:bar3DChart>
      <c:catAx>
        <c:axId val="160900096"/>
        <c:scaling>
          <c:orientation val="maxMin"/>
        </c:scaling>
        <c:delete val="0"/>
        <c:axPos val="l"/>
        <c:numFmt formatCode="General" sourceLinked="1"/>
        <c:majorTickMark val="out"/>
        <c:minorTickMark val="none"/>
        <c:tickLblPos val="low"/>
        <c:spPr>
          <a:ln w="3163">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52469760"/>
        <c:crosses val="autoZero"/>
        <c:auto val="1"/>
        <c:lblAlgn val="ctr"/>
        <c:lblOffset val="100"/>
        <c:tickLblSkip val="1"/>
        <c:tickMarkSkip val="1"/>
        <c:noMultiLvlLbl val="0"/>
      </c:catAx>
      <c:valAx>
        <c:axId val="52469760"/>
        <c:scaling>
          <c:orientation val="minMax"/>
        </c:scaling>
        <c:delete val="0"/>
        <c:axPos val="b"/>
        <c:majorGridlines>
          <c:spPr>
            <a:ln w="12653">
              <a:solidFill>
                <a:srgbClr val="FFFFFF"/>
              </a:solidFill>
              <a:prstDash val="solid"/>
            </a:ln>
          </c:spPr>
        </c:majorGridlines>
        <c:title>
          <c:tx>
            <c:rich>
              <a:bodyPr/>
              <a:lstStyle/>
              <a:p>
                <a:pPr>
                  <a:defRPr sz="1395" b="1" i="0" u="none" strike="noStrike" baseline="0">
                    <a:solidFill>
                      <a:schemeClr val="tx1"/>
                    </a:solidFill>
                    <a:latin typeface="Arial"/>
                    <a:ea typeface="Arial"/>
                    <a:cs typeface="Arial"/>
                  </a:defRPr>
                </a:pPr>
                <a:r>
                  <a:rPr lang="en-US" dirty="0"/>
                  <a:t>Number of Buyers</a:t>
                </a:r>
              </a:p>
            </c:rich>
          </c:tx>
          <c:layout>
            <c:manualLayout>
              <c:xMode val="edge"/>
              <c:yMode val="edge"/>
              <c:x val="0.47280799112097699"/>
              <c:y val="0.89810017271157205"/>
            </c:manualLayout>
          </c:layout>
          <c:overlay val="0"/>
          <c:spPr>
            <a:noFill/>
            <a:ln w="25306">
              <a:noFill/>
            </a:ln>
          </c:spPr>
        </c:title>
        <c:numFmt formatCode="General" sourceLinked="0"/>
        <c:majorTickMark val="out"/>
        <c:minorTickMark val="none"/>
        <c:tickLblPos val="nextTo"/>
        <c:spPr>
          <a:ln w="3163">
            <a:solidFill>
              <a:schemeClr val="tx1"/>
            </a:solidFill>
            <a:prstDash val="solid"/>
          </a:ln>
        </c:spPr>
        <c:txPr>
          <a:bodyPr rot="0" vert="horz"/>
          <a:lstStyle/>
          <a:p>
            <a:pPr>
              <a:defRPr sz="1793" b="1" i="0" u="none" strike="noStrike" baseline="0">
                <a:solidFill>
                  <a:schemeClr val="tx1"/>
                </a:solidFill>
                <a:latin typeface="Arial"/>
                <a:ea typeface="Arial"/>
                <a:cs typeface="Arial"/>
              </a:defRPr>
            </a:pPr>
            <a:endParaRPr lang="en-US"/>
          </a:p>
        </c:txPr>
        <c:crossAx val="160900096"/>
        <c:crosses val="max"/>
        <c:crossBetween val="between"/>
      </c:valAx>
      <c:spPr>
        <a:noFill/>
        <a:ln w="25306">
          <a:noFill/>
        </a:ln>
      </c:spPr>
    </c:plotArea>
    <c:plotVisOnly val="1"/>
    <c:dispBlanksAs val="gap"/>
    <c:showDLblsOverMax val="0"/>
  </c:chart>
  <c:spPr>
    <a:noFill/>
    <a:ln>
      <a:noFill/>
    </a:ln>
  </c:spPr>
  <c:txPr>
    <a:bodyPr/>
    <a:lstStyle/>
    <a:p>
      <a:pPr>
        <a:defRPr sz="179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Male</c:v>
                </c:pt>
              </c:strCache>
            </c:strRef>
          </c:tx>
          <c:invertIfNegative val="0"/>
          <c:dLbls>
            <c:showLegendKey val="0"/>
            <c:showVal val="1"/>
            <c:showCatName val="0"/>
            <c:showSerName val="0"/>
            <c:showPercent val="0"/>
            <c:showBubbleSize val="0"/>
            <c:showLeaderLines val="0"/>
          </c:dLbls>
          <c:cat>
            <c:strRef>
              <c:f>Sheet1!$A$2:$A$6</c:f>
              <c:strCache>
                <c:ptCount val="5"/>
                <c:pt idx="0">
                  <c:v>U.S.</c:v>
                </c:pt>
                <c:pt idx="2">
                  <c:v>CA</c:v>
                </c:pt>
                <c:pt idx="3">
                  <c:v>CA Buyers</c:v>
                </c:pt>
                <c:pt idx="4">
                  <c:v>CA Sellers</c:v>
                </c:pt>
              </c:strCache>
            </c:strRef>
          </c:cat>
          <c:val>
            <c:numRef>
              <c:f>Sheet1!$B$2:$B$6</c:f>
              <c:numCache>
                <c:formatCode>General</c:formatCode>
                <c:ptCount val="5"/>
                <c:pt idx="0" formatCode="0%">
                  <c:v>0.491642485536813</c:v>
                </c:pt>
                <c:pt idx="2" formatCode="0%">
                  <c:v>0.49721075564260597</c:v>
                </c:pt>
                <c:pt idx="3" formatCode="0%">
                  <c:v>0.52</c:v>
                </c:pt>
                <c:pt idx="4" formatCode="0%">
                  <c:v>0.43</c:v>
                </c:pt>
              </c:numCache>
            </c:numRef>
          </c:val>
        </c:ser>
        <c:ser>
          <c:idx val="1"/>
          <c:order val="1"/>
          <c:tx>
            <c:strRef>
              <c:f>Sheet1!$C$1</c:f>
              <c:strCache>
                <c:ptCount val="1"/>
                <c:pt idx="0">
                  <c:v>Female</c:v>
                </c:pt>
              </c:strCache>
            </c:strRef>
          </c:tx>
          <c:invertIfNegative val="0"/>
          <c:dLbls>
            <c:showLegendKey val="0"/>
            <c:showVal val="1"/>
            <c:showCatName val="0"/>
            <c:showSerName val="0"/>
            <c:showPercent val="0"/>
            <c:showBubbleSize val="0"/>
            <c:showLeaderLines val="0"/>
          </c:dLbls>
          <c:cat>
            <c:strRef>
              <c:f>Sheet1!$A$2:$A$6</c:f>
              <c:strCache>
                <c:ptCount val="5"/>
                <c:pt idx="0">
                  <c:v>U.S.</c:v>
                </c:pt>
                <c:pt idx="2">
                  <c:v>CA</c:v>
                </c:pt>
                <c:pt idx="3">
                  <c:v>CA Buyers</c:v>
                </c:pt>
                <c:pt idx="4">
                  <c:v>CA Sellers</c:v>
                </c:pt>
              </c:strCache>
            </c:strRef>
          </c:cat>
          <c:val>
            <c:numRef>
              <c:f>Sheet1!$C$2:$C$6</c:f>
              <c:numCache>
                <c:formatCode>General</c:formatCode>
                <c:ptCount val="5"/>
                <c:pt idx="0" formatCode="0%">
                  <c:v>0.508357514463187</c:v>
                </c:pt>
                <c:pt idx="2" formatCode="0%">
                  <c:v>0.50278924435739403</c:v>
                </c:pt>
                <c:pt idx="3" formatCode="0%">
                  <c:v>0.48</c:v>
                </c:pt>
                <c:pt idx="4" formatCode="0%">
                  <c:v>0.56999999999999995</c:v>
                </c:pt>
              </c:numCache>
            </c:numRef>
          </c:val>
        </c:ser>
        <c:dLbls>
          <c:showLegendKey val="0"/>
          <c:showVal val="0"/>
          <c:showCatName val="0"/>
          <c:showSerName val="0"/>
          <c:showPercent val="0"/>
          <c:showBubbleSize val="0"/>
        </c:dLbls>
        <c:gapWidth val="150"/>
        <c:overlap val="100"/>
        <c:axId val="161910784"/>
        <c:axId val="52472064"/>
      </c:barChart>
      <c:catAx>
        <c:axId val="161910784"/>
        <c:scaling>
          <c:orientation val="minMax"/>
        </c:scaling>
        <c:delete val="0"/>
        <c:axPos val="b"/>
        <c:majorTickMark val="out"/>
        <c:minorTickMark val="none"/>
        <c:tickLblPos val="nextTo"/>
        <c:crossAx val="52472064"/>
        <c:crosses val="autoZero"/>
        <c:auto val="1"/>
        <c:lblAlgn val="ctr"/>
        <c:lblOffset val="100"/>
        <c:noMultiLvlLbl val="0"/>
      </c:catAx>
      <c:valAx>
        <c:axId val="52472064"/>
        <c:scaling>
          <c:orientation val="minMax"/>
        </c:scaling>
        <c:delete val="0"/>
        <c:axPos val="l"/>
        <c:majorGridlines>
          <c:spPr>
            <a:ln>
              <a:noFill/>
            </a:ln>
          </c:spPr>
        </c:majorGridlines>
        <c:numFmt formatCode="0%" sourceLinked="1"/>
        <c:majorTickMark val="out"/>
        <c:minorTickMark val="none"/>
        <c:tickLblPos val="nextTo"/>
        <c:crossAx val="16191078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Age</c:v>
                </c:pt>
              </c:strCache>
            </c:strRef>
          </c:tx>
          <c:invertIfNegative val="0"/>
          <c:dPt>
            <c:idx val="0"/>
            <c:invertIfNegative val="0"/>
            <c:bubble3D val="0"/>
            <c:spPr>
              <a:solidFill>
                <a:schemeClr val="accent3"/>
              </a:solidFill>
            </c:spPr>
          </c:dPt>
          <c:dPt>
            <c:idx val="1"/>
            <c:invertIfNegative val="0"/>
            <c:bubble3D val="0"/>
            <c:spPr>
              <a:solidFill>
                <a:schemeClr val="accent3"/>
              </a:solidFill>
            </c:spPr>
          </c:dPt>
          <c:dPt>
            <c:idx val="2"/>
            <c:invertIfNegative val="0"/>
            <c:bubble3D val="0"/>
            <c:spPr>
              <a:solidFill>
                <a:schemeClr val="accent3"/>
              </a:solidFill>
            </c:spPr>
          </c:dPt>
          <c:dLbls>
            <c:showLegendKey val="0"/>
            <c:showVal val="1"/>
            <c:showCatName val="0"/>
            <c:showSerName val="0"/>
            <c:showPercent val="0"/>
            <c:showBubbleSize val="0"/>
            <c:showLeaderLines val="0"/>
          </c:dLbls>
          <c:cat>
            <c:strRef>
              <c:f>Sheet1!$A$2:$A$7</c:f>
              <c:strCache>
                <c:ptCount val="6"/>
                <c:pt idx="0">
                  <c:v>U.S. Population</c:v>
                </c:pt>
                <c:pt idx="1">
                  <c:v>U.S. Buyers</c:v>
                </c:pt>
                <c:pt idx="2">
                  <c:v>U.S. Sellers</c:v>
                </c:pt>
                <c:pt idx="3">
                  <c:v>CA Population</c:v>
                </c:pt>
                <c:pt idx="4">
                  <c:v>CA Buyers</c:v>
                </c:pt>
                <c:pt idx="5">
                  <c:v>CA Sellers</c:v>
                </c:pt>
              </c:strCache>
            </c:strRef>
          </c:cat>
          <c:val>
            <c:numRef>
              <c:f>Sheet1!$B$2:$B$7</c:f>
              <c:numCache>
                <c:formatCode>General</c:formatCode>
                <c:ptCount val="6"/>
                <c:pt idx="0">
                  <c:v>37</c:v>
                </c:pt>
                <c:pt idx="1">
                  <c:v>45</c:v>
                </c:pt>
                <c:pt idx="2">
                  <c:v>53</c:v>
                </c:pt>
                <c:pt idx="3">
                  <c:v>35</c:v>
                </c:pt>
                <c:pt idx="4">
                  <c:v>35</c:v>
                </c:pt>
                <c:pt idx="5">
                  <c:v>34</c:v>
                </c:pt>
              </c:numCache>
            </c:numRef>
          </c:val>
        </c:ser>
        <c:dLbls>
          <c:showLegendKey val="0"/>
          <c:showVal val="0"/>
          <c:showCatName val="0"/>
          <c:showSerName val="0"/>
          <c:showPercent val="0"/>
          <c:showBubbleSize val="0"/>
        </c:dLbls>
        <c:gapWidth val="150"/>
        <c:shape val="pyramid"/>
        <c:axId val="93611520"/>
        <c:axId val="52474368"/>
        <c:axId val="0"/>
      </c:bar3DChart>
      <c:catAx>
        <c:axId val="93611520"/>
        <c:scaling>
          <c:orientation val="minMax"/>
        </c:scaling>
        <c:delete val="0"/>
        <c:axPos val="b"/>
        <c:majorTickMark val="out"/>
        <c:minorTickMark val="none"/>
        <c:tickLblPos val="nextTo"/>
        <c:crossAx val="52474368"/>
        <c:crosses val="autoZero"/>
        <c:auto val="1"/>
        <c:lblAlgn val="ctr"/>
        <c:lblOffset val="100"/>
        <c:noMultiLvlLbl val="0"/>
      </c:catAx>
      <c:valAx>
        <c:axId val="52474368"/>
        <c:scaling>
          <c:orientation val="minMax"/>
        </c:scaling>
        <c:delete val="0"/>
        <c:axPos val="l"/>
        <c:majorGridlines>
          <c:spPr>
            <a:ln>
              <a:noFill/>
            </a:ln>
          </c:spPr>
        </c:majorGridlines>
        <c:numFmt formatCode="General" sourceLinked="1"/>
        <c:majorTickMark val="out"/>
        <c:minorTickMark val="none"/>
        <c:tickLblPos val="nextTo"/>
        <c:crossAx val="93611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1214153786397E-2"/>
          <c:y val="0.120333044881362"/>
          <c:w val="0.91704347720423796"/>
          <c:h val="0.78314043623614604"/>
        </c:manualLayout>
      </c:layout>
      <c:lineChart>
        <c:grouping val="standard"/>
        <c:varyColors val="0"/>
        <c:ser>
          <c:idx val="0"/>
          <c:order val="0"/>
          <c:tx>
            <c:strRef>
              <c:f>Sheet1!$B$1</c:f>
              <c:strCache>
                <c:ptCount val="1"/>
                <c:pt idx="0">
                  <c:v>Sellers</c:v>
                </c:pt>
              </c:strCache>
            </c:strRef>
          </c:tx>
          <c:marker>
            <c:symbol val="none"/>
          </c:marker>
          <c:dPt>
            <c:idx val="1"/>
            <c:bubble3D val="0"/>
            <c:spPr>
              <a:ln w="38100"/>
            </c:spPr>
          </c:dPt>
          <c:dPt>
            <c:idx val="2"/>
            <c:bubble3D val="0"/>
          </c:dPt>
          <c:dPt>
            <c:idx val="3"/>
            <c:bubble3D val="0"/>
          </c:dPt>
          <c:dLbls>
            <c:txPr>
              <a:bodyPr/>
              <a:lstStyle/>
              <a:p>
                <a:pPr>
                  <a:defRPr>
                    <a:solidFill>
                      <a:schemeClr val="tx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2007</c:v>
                </c:pt>
                <c:pt idx="1">
                  <c:v>2008</c:v>
                </c:pt>
                <c:pt idx="2">
                  <c:v>2009</c:v>
                </c:pt>
                <c:pt idx="3">
                  <c:v>2010</c:v>
                </c:pt>
                <c:pt idx="4">
                  <c:v>2011</c:v>
                </c:pt>
              </c:numCache>
            </c:numRef>
          </c:cat>
          <c:val>
            <c:numRef>
              <c:f>Sheet1!$B$2:$B$6</c:f>
              <c:numCache>
                <c:formatCode>General</c:formatCode>
                <c:ptCount val="5"/>
                <c:pt idx="0">
                  <c:v>46</c:v>
                </c:pt>
                <c:pt idx="1">
                  <c:v>41</c:v>
                </c:pt>
                <c:pt idx="2">
                  <c:v>37</c:v>
                </c:pt>
                <c:pt idx="3">
                  <c:v>40</c:v>
                </c:pt>
                <c:pt idx="4">
                  <c:v>35</c:v>
                </c:pt>
              </c:numCache>
            </c:numRef>
          </c:val>
          <c:smooth val="0"/>
        </c:ser>
        <c:ser>
          <c:idx val="1"/>
          <c:order val="1"/>
          <c:tx>
            <c:strRef>
              <c:f>Sheet1!$C$1</c:f>
              <c:strCache>
                <c:ptCount val="1"/>
                <c:pt idx="0">
                  <c:v>Buyers</c:v>
                </c:pt>
              </c:strCache>
            </c:strRef>
          </c:tx>
          <c:marker>
            <c:symbol val="none"/>
          </c:marker>
          <c:dLbls>
            <c:showLegendKey val="0"/>
            <c:showVal val="1"/>
            <c:showCatName val="0"/>
            <c:showSerName val="0"/>
            <c:showPercent val="0"/>
            <c:showBubbleSize val="0"/>
            <c:showLeaderLines val="0"/>
          </c:dLbls>
          <c:cat>
            <c:numRef>
              <c:f>Sheet1!$A$2:$A$6</c:f>
              <c:numCache>
                <c:formatCode>General</c:formatCode>
                <c:ptCount val="5"/>
                <c:pt idx="0">
                  <c:v>2007</c:v>
                </c:pt>
                <c:pt idx="1">
                  <c:v>2008</c:v>
                </c:pt>
                <c:pt idx="2">
                  <c:v>2009</c:v>
                </c:pt>
                <c:pt idx="3">
                  <c:v>2010</c:v>
                </c:pt>
                <c:pt idx="4">
                  <c:v>2011</c:v>
                </c:pt>
              </c:numCache>
            </c:numRef>
          </c:cat>
          <c:val>
            <c:numRef>
              <c:f>Sheet1!$C$2:$C$6</c:f>
              <c:numCache>
                <c:formatCode>General</c:formatCode>
                <c:ptCount val="5"/>
                <c:pt idx="0">
                  <c:v>39</c:v>
                </c:pt>
                <c:pt idx="1">
                  <c:v>39</c:v>
                </c:pt>
                <c:pt idx="2">
                  <c:v>37</c:v>
                </c:pt>
                <c:pt idx="3">
                  <c:v>36</c:v>
                </c:pt>
                <c:pt idx="4">
                  <c:v>35</c:v>
                </c:pt>
              </c:numCache>
            </c:numRef>
          </c:val>
          <c:smooth val="0"/>
        </c:ser>
        <c:dLbls>
          <c:showLegendKey val="0"/>
          <c:showVal val="0"/>
          <c:showCatName val="0"/>
          <c:showSerName val="0"/>
          <c:showPercent val="0"/>
          <c:showBubbleSize val="0"/>
        </c:dLbls>
        <c:marker val="1"/>
        <c:smooth val="0"/>
        <c:axId val="93644288"/>
        <c:axId val="52476672"/>
      </c:lineChart>
      <c:catAx>
        <c:axId val="93644288"/>
        <c:scaling>
          <c:orientation val="minMax"/>
        </c:scaling>
        <c:delete val="0"/>
        <c:axPos val="b"/>
        <c:numFmt formatCode="General" sourceLinked="1"/>
        <c:majorTickMark val="out"/>
        <c:minorTickMark val="none"/>
        <c:tickLblPos val="nextTo"/>
        <c:crossAx val="52476672"/>
        <c:crosses val="autoZero"/>
        <c:auto val="1"/>
        <c:lblAlgn val="ctr"/>
        <c:lblOffset val="100"/>
        <c:noMultiLvlLbl val="0"/>
      </c:catAx>
      <c:valAx>
        <c:axId val="52476672"/>
        <c:scaling>
          <c:orientation val="minMax"/>
        </c:scaling>
        <c:delete val="0"/>
        <c:axPos val="l"/>
        <c:majorGridlines/>
        <c:title>
          <c:tx>
            <c:rich>
              <a:bodyPr rot="0" vert="horz"/>
              <a:lstStyle/>
              <a:p>
                <a:pPr algn="ctr">
                  <a:defRPr sz="1799" b="1" i="0" u="none" strike="noStrike" baseline="0">
                    <a:solidFill>
                      <a:srgbClr val="000000"/>
                    </a:solidFill>
                    <a:latin typeface="Calibri"/>
                    <a:ea typeface="Calibri"/>
                    <a:cs typeface="Calibri"/>
                  </a:defRPr>
                </a:pPr>
                <a:r>
                  <a:rPr lang="en-US" dirty="0" smtClean="0"/>
                  <a:t>Median Age</a:t>
                </a:r>
                <a:endParaRPr lang="en-US" dirty="0"/>
              </a:p>
            </c:rich>
          </c:tx>
          <c:layout>
            <c:manualLayout>
              <c:xMode val="edge"/>
              <c:yMode val="edge"/>
              <c:x val="4.0325079846946802E-4"/>
              <c:y val="3.1462421803660201E-4"/>
            </c:manualLayout>
          </c:layout>
          <c:overlay val="0"/>
        </c:title>
        <c:numFmt formatCode="General" sourceLinked="1"/>
        <c:majorTickMark val="out"/>
        <c:minorTickMark val="none"/>
        <c:tickLblPos val="nextTo"/>
        <c:crossAx val="93644288"/>
        <c:crosses val="autoZero"/>
        <c:crossBetween val="between"/>
      </c:valAx>
    </c:plotArea>
    <c:legend>
      <c:legendPos val="t"/>
      <c:layout/>
      <c:overlay val="0"/>
    </c:legend>
    <c:plotVisOnly val="1"/>
    <c:dispBlanksAs val="gap"/>
    <c:showDLblsOverMax val="0"/>
  </c:chart>
  <c:txPr>
    <a:bodyPr/>
    <a:lstStyle/>
    <a:p>
      <a:pPr>
        <a:defRPr sz="1799"/>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$50,000-$74,999</c:v>
                </c:pt>
              </c:strCache>
            </c:strRef>
          </c:tx>
          <c:invertIfNegative val="0"/>
          <c:cat>
            <c:strRef>
              <c:f>Sheet1!$A$2:$A$6</c:f>
              <c:strCache>
                <c:ptCount val="5"/>
                <c:pt idx="0">
                  <c:v>CA Buyers</c:v>
                </c:pt>
                <c:pt idx="1">
                  <c:v>CA Sellers</c:v>
                </c:pt>
                <c:pt idx="3">
                  <c:v>US Buyers</c:v>
                </c:pt>
                <c:pt idx="4">
                  <c:v>US Sellers</c:v>
                </c:pt>
              </c:strCache>
            </c:strRef>
          </c:cat>
          <c:val>
            <c:numRef>
              <c:f>Sheet1!$B$2:$B$6</c:f>
              <c:numCache>
                <c:formatCode>0%</c:formatCode>
                <c:ptCount val="5"/>
                <c:pt idx="0">
                  <c:v>0.01</c:v>
                </c:pt>
                <c:pt idx="1">
                  <c:v>0.01</c:v>
                </c:pt>
                <c:pt idx="3">
                  <c:v>0.26</c:v>
                </c:pt>
                <c:pt idx="4">
                  <c:v>0.19</c:v>
                </c:pt>
              </c:numCache>
            </c:numRef>
          </c:val>
        </c:ser>
        <c:ser>
          <c:idx val="1"/>
          <c:order val="1"/>
          <c:tx>
            <c:strRef>
              <c:f>Sheet1!$C$1</c:f>
              <c:strCache>
                <c:ptCount val="1"/>
                <c:pt idx="0">
                  <c:v>$75,000-$99,999</c:v>
                </c:pt>
              </c:strCache>
            </c:strRef>
          </c:tx>
          <c:invertIfNegative val="0"/>
          <c:cat>
            <c:strRef>
              <c:f>Sheet1!$A$2:$A$6</c:f>
              <c:strCache>
                <c:ptCount val="5"/>
                <c:pt idx="0">
                  <c:v>CA Buyers</c:v>
                </c:pt>
                <c:pt idx="1">
                  <c:v>CA Sellers</c:v>
                </c:pt>
                <c:pt idx="3">
                  <c:v>US Buyers</c:v>
                </c:pt>
                <c:pt idx="4">
                  <c:v>US Sellers</c:v>
                </c:pt>
              </c:strCache>
            </c:strRef>
          </c:cat>
          <c:val>
            <c:numRef>
              <c:f>Sheet1!$C$2:$C$6</c:f>
              <c:numCache>
                <c:formatCode>0%</c:formatCode>
                <c:ptCount val="5"/>
                <c:pt idx="0">
                  <c:v>0.38</c:v>
                </c:pt>
                <c:pt idx="1">
                  <c:v>0.34</c:v>
                </c:pt>
                <c:pt idx="3">
                  <c:v>0.19</c:v>
                </c:pt>
                <c:pt idx="4">
                  <c:v>0.15</c:v>
                </c:pt>
              </c:numCache>
            </c:numRef>
          </c:val>
        </c:ser>
        <c:ser>
          <c:idx val="2"/>
          <c:order val="2"/>
          <c:tx>
            <c:strRef>
              <c:f>Sheet1!$D$1</c:f>
              <c:strCache>
                <c:ptCount val="1"/>
                <c:pt idx="0">
                  <c:v>$100,000-$149,999</c:v>
                </c:pt>
              </c:strCache>
            </c:strRef>
          </c:tx>
          <c:invertIfNegative val="0"/>
          <c:cat>
            <c:strRef>
              <c:f>Sheet1!$A$2:$A$6</c:f>
              <c:strCache>
                <c:ptCount val="5"/>
                <c:pt idx="0">
                  <c:v>CA Buyers</c:v>
                </c:pt>
                <c:pt idx="1">
                  <c:v>CA Sellers</c:v>
                </c:pt>
                <c:pt idx="3">
                  <c:v>US Buyers</c:v>
                </c:pt>
                <c:pt idx="4">
                  <c:v>US Sellers</c:v>
                </c:pt>
              </c:strCache>
            </c:strRef>
          </c:cat>
          <c:val>
            <c:numRef>
              <c:f>Sheet1!$D$2:$D$6</c:f>
              <c:numCache>
                <c:formatCode>0%</c:formatCode>
                <c:ptCount val="5"/>
                <c:pt idx="0">
                  <c:v>0.31</c:v>
                </c:pt>
                <c:pt idx="1">
                  <c:v>0.33</c:v>
                </c:pt>
                <c:pt idx="3">
                  <c:v>0.2</c:v>
                </c:pt>
                <c:pt idx="4">
                  <c:v>0.27</c:v>
                </c:pt>
              </c:numCache>
            </c:numRef>
          </c:val>
        </c:ser>
        <c:ser>
          <c:idx val="3"/>
          <c:order val="3"/>
          <c:tx>
            <c:strRef>
              <c:f>Sheet1!$E$1</c:f>
              <c:strCache>
                <c:ptCount val="1"/>
                <c:pt idx="0">
                  <c:v>$150,000-$199,999</c:v>
                </c:pt>
              </c:strCache>
            </c:strRef>
          </c:tx>
          <c:invertIfNegative val="0"/>
          <c:cat>
            <c:strRef>
              <c:f>Sheet1!$A$2:$A$6</c:f>
              <c:strCache>
                <c:ptCount val="5"/>
                <c:pt idx="0">
                  <c:v>CA Buyers</c:v>
                </c:pt>
                <c:pt idx="1">
                  <c:v>CA Sellers</c:v>
                </c:pt>
                <c:pt idx="3">
                  <c:v>US Buyers</c:v>
                </c:pt>
                <c:pt idx="4">
                  <c:v>US Sellers</c:v>
                </c:pt>
              </c:strCache>
            </c:strRef>
          </c:cat>
          <c:val>
            <c:numRef>
              <c:f>Sheet1!$E$2:$E$6</c:f>
              <c:numCache>
                <c:formatCode>0%</c:formatCode>
                <c:ptCount val="5"/>
                <c:pt idx="0">
                  <c:v>0.19</c:v>
                </c:pt>
                <c:pt idx="1">
                  <c:v>0.19</c:v>
                </c:pt>
                <c:pt idx="3">
                  <c:v>0.08</c:v>
                </c:pt>
                <c:pt idx="4">
                  <c:v>0.13</c:v>
                </c:pt>
              </c:numCache>
            </c:numRef>
          </c:val>
        </c:ser>
        <c:ser>
          <c:idx val="4"/>
          <c:order val="4"/>
          <c:tx>
            <c:strRef>
              <c:f>Sheet1!$F$1</c:f>
              <c:strCache>
                <c:ptCount val="1"/>
                <c:pt idx="0">
                  <c:v>$200,000+</c:v>
                </c:pt>
              </c:strCache>
            </c:strRef>
          </c:tx>
          <c:spPr>
            <a:solidFill>
              <a:schemeClr val="accent5">
                <a:lumMod val="65000"/>
              </a:schemeClr>
            </a:solidFill>
          </c:spPr>
          <c:invertIfNegative val="0"/>
          <c:cat>
            <c:strRef>
              <c:f>Sheet1!$A$2:$A$6</c:f>
              <c:strCache>
                <c:ptCount val="5"/>
                <c:pt idx="0">
                  <c:v>CA Buyers</c:v>
                </c:pt>
                <c:pt idx="1">
                  <c:v>CA Sellers</c:v>
                </c:pt>
                <c:pt idx="3">
                  <c:v>US Buyers</c:v>
                </c:pt>
                <c:pt idx="4">
                  <c:v>US Sellers</c:v>
                </c:pt>
              </c:strCache>
            </c:strRef>
          </c:cat>
          <c:val>
            <c:numRef>
              <c:f>Sheet1!$F$2:$F$6</c:f>
              <c:numCache>
                <c:formatCode>0%</c:formatCode>
                <c:ptCount val="5"/>
                <c:pt idx="0">
                  <c:v>0.11</c:v>
                </c:pt>
                <c:pt idx="1">
                  <c:v>0.14000000000000001</c:v>
                </c:pt>
                <c:pt idx="3">
                  <c:v>0.08</c:v>
                </c:pt>
                <c:pt idx="4">
                  <c:v>0.15</c:v>
                </c:pt>
              </c:numCache>
            </c:numRef>
          </c:val>
        </c:ser>
        <c:dLbls>
          <c:showLegendKey val="0"/>
          <c:showVal val="0"/>
          <c:showCatName val="0"/>
          <c:showSerName val="0"/>
          <c:showPercent val="0"/>
          <c:showBubbleSize val="0"/>
        </c:dLbls>
        <c:gapWidth val="150"/>
        <c:shape val="cylinder"/>
        <c:axId val="93437952"/>
        <c:axId val="93332608"/>
        <c:axId val="0"/>
      </c:bar3DChart>
      <c:catAx>
        <c:axId val="93437952"/>
        <c:scaling>
          <c:orientation val="minMax"/>
        </c:scaling>
        <c:delete val="0"/>
        <c:axPos val="b"/>
        <c:majorTickMark val="out"/>
        <c:minorTickMark val="none"/>
        <c:tickLblPos val="nextTo"/>
        <c:crossAx val="93332608"/>
        <c:crosses val="autoZero"/>
        <c:auto val="1"/>
        <c:lblAlgn val="ctr"/>
        <c:lblOffset val="100"/>
        <c:noMultiLvlLbl val="0"/>
      </c:catAx>
      <c:valAx>
        <c:axId val="93332608"/>
        <c:scaling>
          <c:orientation val="minMax"/>
        </c:scaling>
        <c:delete val="0"/>
        <c:axPos val="l"/>
        <c:majorGridlines>
          <c:spPr>
            <a:ln>
              <a:noFill/>
            </a:ln>
          </c:spPr>
        </c:majorGridlines>
        <c:numFmt formatCode="0%" sourceLinked="1"/>
        <c:majorTickMark val="out"/>
        <c:minorTickMark val="none"/>
        <c:tickLblPos val="nextTo"/>
        <c:crossAx val="93437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Sheet1!$B$1</c:f>
              <c:strCache>
                <c:ptCount val="1"/>
                <c:pt idx="0">
                  <c:v>Married</c:v>
                </c:pt>
              </c:strCache>
            </c:strRef>
          </c:tx>
          <c:invertIfNegative val="0"/>
          <c:cat>
            <c:strRef>
              <c:f>Sheet1!$A$2:$A$6</c:f>
              <c:strCache>
                <c:ptCount val="5"/>
                <c:pt idx="0">
                  <c:v>US Sellers</c:v>
                </c:pt>
                <c:pt idx="1">
                  <c:v>US Buyers</c:v>
                </c:pt>
                <c:pt idx="3">
                  <c:v>CA Sellers</c:v>
                </c:pt>
                <c:pt idx="4">
                  <c:v>CA Buyers</c:v>
                </c:pt>
              </c:strCache>
            </c:strRef>
          </c:cat>
          <c:val>
            <c:numRef>
              <c:f>Sheet1!$B$2:$B$6</c:f>
              <c:numCache>
                <c:formatCode>0%</c:formatCode>
                <c:ptCount val="5"/>
                <c:pt idx="0">
                  <c:v>0.77</c:v>
                </c:pt>
                <c:pt idx="1">
                  <c:v>0.64</c:v>
                </c:pt>
                <c:pt idx="3">
                  <c:v>0.46</c:v>
                </c:pt>
                <c:pt idx="4">
                  <c:v>0.65</c:v>
                </c:pt>
              </c:numCache>
            </c:numRef>
          </c:val>
        </c:ser>
        <c:ser>
          <c:idx val="1"/>
          <c:order val="1"/>
          <c:tx>
            <c:strRef>
              <c:f>Sheet1!$C$1</c:f>
              <c:strCache>
                <c:ptCount val="1"/>
                <c:pt idx="0">
                  <c:v>Single</c:v>
                </c:pt>
              </c:strCache>
            </c:strRef>
          </c:tx>
          <c:invertIfNegative val="0"/>
          <c:cat>
            <c:strRef>
              <c:f>Sheet1!$A$2:$A$6</c:f>
              <c:strCache>
                <c:ptCount val="5"/>
                <c:pt idx="0">
                  <c:v>US Sellers</c:v>
                </c:pt>
                <c:pt idx="1">
                  <c:v>US Buyers</c:v>
                </c:pt>
                <c:pt idx="3">
                  <c:v>CA Sellers</c:v>
                </c:pt>
                <c:pt idx="4">
                  <c:v>CA Buyers</c:v>
                </c:pt>
              </c:strCache>
            </c:strRef>
          </c:cat>
          <c:val>
            <c:numRef>
              <c:f>Sheet1!$C$2:$C$6</c:f>
              <c:numCache>
                <c:formatCode>0%</c:formatCode>
                <c:ptCount val="5"/>
                <c:pt idx="0">
                  <c:v>0.09</c:v>
                </c:pt>
                <c:pt idx="1">
                  <c:v>0.28000000000000003</c:v>
                </c:pt>
                <c:pt idx="3">
                  <c:v>0.32</c:v>
                </c:pt>
                <c:pt idx="4">
                  <c:v>0.35</c:v>
                </c:pt>
              </c:numCache>
            </c:numRef>
          </c:val>
        </c:ser>
        <c:ser>
          <c:idx val="2"/>
          <c:order val="2"/>
          <c:tx>
            <c:strRef>
              <c:f>Sheet1!$D$1</c:f>
              <c:strCache>
                <c:ptCount val="1"/>
                <c:pt idx="0">
                  <c:v>Other</c:v>
                </c:pt>
              </c:strCache>
            </c:strRef>
          </c:tx>
          <c:invertIfNegative val="0"/>
          <c:cat>
            <c:strRef>
              <c:f>Sheet1!$A$2:$A$6</c:f>
              <c:strCache>
                <c:ptCount val="5"/>
                <c:pt idx="0">
                  <c:v>US Sellers</c:v>
                </c:pt>
                <c:pt idx="1">
                  <c:v>US Buyers</c:v>
                </c:pt>
                <c:pt idx="3">
                  <c:v>CA Sellers</c:v>
                </c:pt>
                <c:pt idx="4">
                  <c:v>CA Buyers</c:v>
                </c:pt>
              </c:strCache>
            </c:strRef>
          </c:cat>
          <c:val>
            <c:numRef>
              <c:f>Sheet1!$D$2:$D$6</c:f>
              <c:numCache>
                <c:formatCode>0%</c:formatCode>
                <c:ptCount val="5"/>
                <c:pt idx="0">
                  <c:v>0.05</c:v>
                </c:pt>
                <c:pt idx="1">
                  <c:v>0.08</c:v>
                </c:pt>
                <c:pt idx="3">
                  <c:v>0.22</c:v>
                </c:pt>
              </c:numCache>
            </c:numRef>
          </c:val>
        </c:ser>
        <c:dLbls>
          <c:showLegendKey val="0"/>
          <c:showVal val="0"/>
          <c:showCatName val="0"/>
          <c:showSerName val="0"/>
          <c:showPercent val="0"/>
          <c:showBubbleSize val="0"/>
        </c:dLbls>
        <c:gapWidth val="150"/>
        <c:shape val="cone"/>
        <c:axId val="93440512"/>
        <c:axId val="93334912"/>
        <c:axId val="0"/>
      </c:bar3DChart>
      <c:catAx>
        <c:axId val="93440512"/>
        <c:scaling>
          <c:orientation val="minMax"/>
        </c:scaling>
        <c:delete val="0"/>
        <c:axPos val="l"/>
        <c:majorTickMark val="out"/>
        <c:minorTickMark val="none"/>
        <c:tickLblPos val="nextTo"/>
        <c:crossAx val="93334912"/>
        <c:crosses val="autoZero"/>
        <c:auto val="1"/>
        <c:lblAlgn val="ctr"/>
        <c:lblOffset val="100"/>
        <c:noMultiLvlLbl val="0"/>
      </c:catAx>
      <c:valAx>
        <c:axId val="93334912"/>
        <c:scaling>
          <c:orientation val="minMax"/>
        </c:scaling>
        <c:delete val="0"/>
        <c:axPos val="b"/>
        <c:majorGridlines/>
        <c:numFmt formatCode="0%" sourceLinked="1"/>
        <c:majorTickMark val="out"/>
        <c:minorTickMark val="none"/>
        <c:tickLblPos val="nextTo"/>
        <c:crossAx val="934405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1st-time</c:v>
                </c:pt>
              </c:strCache>
            </c:strRef>
          </c:tx>
          <c:invertIfNegative val="0"/>
          <c:cat>
            <c:strRef>
              <c:f>Sheet1!$A$2:$A$6</c:f>
              <c:strCache>
                <c:ptCount val="5"/>
                <c:pt idx="0">
                  <c:v>CA Buyers</c:v>
                </c:pt>
                <c:pt idx="1">
                  <c:v>CA Sellers</c:v>
                </c:pt>
                <c:pt idx="3">
                  <c:v>US Buyers</c:v>
                </c:pt>
                <c:pt idx="4">
                  <c:v>US Sellers</c:v>
                </c:pt>
              </c:strCache>
            </c:strRef>
          </c:cat>
          <c:val>
            <c:numRef>
              <c:f>Sheet1!$B$2:$B$6</c:f>
              <c:numCache>
                <c:formatCode>0%</c:formatCode>
                <c:ptCount val="5"/>
                <c:pt idx="0">
                  <c:v>0.43</c:v>
                </c:pt>
                <c:pt idx="1">
                  <c:v>0.48</c:v>
                </c:pt>
                <c:pt idx="3">
                  <c:v>0.37</c:v>
                </c:pt>
                <c:pt idx="4">
                  <c:v>0.66</c:v>
                </c:pt>
              </c:numCache>
            </c:numRef>
          </c:val>
        </c:ser>
        <c:ser>
          <c:idx val="1"/>
          <c:order val="1"/>
          <c:tx>
            <c:strRef>
              <c:f>Sheet1!$C$1</c:f>
              <c:strCache>
                <c:ptCount val="1"/>
                <c:pt idx="0">
                  <c:v>Repeat</c:v>
                </c:pt>
              </c:strCache>
            </c:strRef>
          </c:tx>
          <c:invertIfNegative val="0"/>
          <c:cat>
            <c:strRef>
              <c:f>Sheet1!$A$2:$A$6</c:f>
              <c:strCache>
                <c:ptCount val="5"/>
                <c:pt idx="0">
                  <c:v>CA Buyers</c:v>
                </c:pt>
                <c:pt idx="1">
                  <c:v>CA Sellers</c:v>
                </c:pt>
                <c:pt idx="3">
                  <c:v>US Buyers</c:v>
                </c:pt>
                <c:pt idx="4">
                  <c:v>US Sellers</c:v>
                </c:pt>
              </c:strCache>
            </c:strRef>
          </c:cat>
          <c:val>
            <c:numRef>
              <c:f>Sheet1!$C$2:$C$6</c:f>
              <c:numCache>
                <c:formatCode>0%</c:formatCode>
                <c:ptCount val="5"/>
                <c:pt idx="0">
                  <c:v>0.56999999999999995</c:v>
                </c:pt>
                <c:pt idx="1">
                  <c:v>0.52</c:v>
                </c:pt>
                <c:pt idx="3">
                  <c:v>0.63</c:v>
                </c:pt>
                <c:pt idx="4">
                  <c:v>0.34</c:v>
                </c:pt>
              </c:numCache>
            </c:numRef>
          </c:val>
        </c:ser>
        <c:dLbls>
          <c:showLegendKey val="0"/>
          <c:showVal val="0"/>
          <c:showCatName val="0"/>
          <c:showSerName val="0"/>
          <c:showPercent val="0"/>
          <c:showBubbleSize val="0"/>
        </c:dLbls>
        <c:gapWidth val="150"/>
        <c:shape val="box"/>
        <c:axId val="93447680"/>
        <c:axId val="93337216"/>
        <c:axId val="0"/>
      </c:bar3DChart>
      <c:catAx>
        <c:axId val="93447680"/>
        <c:scaling>
          <c:orientation val="minMax"/>
        </c:scaling>
        <c:delete val="0"/>
        <c:axPos val="b"/>
        <c:majorTickMark val="out"/>
        <c:minorTickMark val="none"/>
        <c:tickLblPos val="nextTo"/>
        <c:crossAx val="93337216"/>
        <c:crosses val="autoZero"/>
        <c:auto val="1"/>
        <c:lblAlgn val="ctr"/>
        <c:lblOffset val="100"/>
        <c:noMultiLvlLbl val="0"/>
      </c:catAx>
      <c:valAx>
        <c:axId val="93337216"/>
        <c:scaling>
          <c:orientation val="minMax"/>
        </c:scaling>
        <c:delete val="0"/>
        <c:axPos val="l"/>
        <c:majorGridlines/>
        <c:numFmt formatCode="0%" sourceLinked="1"/>
        <c:majorTickMark val="out"/>
        <c:minorTickMark val="none"/>
        <c:tickLblPos val="nextTo"/>
        <c:crossAx val="934476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ACF81-2879-423B-B41B-3A114C0A71E3}" type="doc">
      <dgm:prSet loTypeId="urn:microsoft.com/office/officeart/2005/8/layout/hProcess11" loCatId="process" qsTypeId="urn:microsoft.com/office/officeart/2005/8/quickstyle/simple1" qsCatId="simple" csTypeId="urn:microsoft.com/office/officeart/2005/8/colors/accent1_2" csCatId="accent1" phldr="1"/>
      <dgm:spPr/>
    </dgm:pt>
    <dgm:pt modelId="{246C8345-05AC-4FCD-BACB-C0A4DEACB47E}">
      <dgm:prSet phldrT="[Text]"/>
      <dgm:spPr/>
      <dgm:t>
        <a:bodyPr/>
        <a:lstStyle/>
        <a:p>
          <a:r>
            <a:rPr lang="en-US" dirty="0" smtClean="0"/>
            <a:t>Home listed</a:t>
          </a:r>
          <a:endParaRPr lang="en-US" dirty="0"/>
        </a:p>
      </dgm:t>
    </dgm:pt>
    <dgm:pt modelId="{9C9D50DA-C89F-46C4-90AF-BDE3A4687E31}" type="parTrans" cxnId="{5F47017B-F76C-4EEF-BB76-78160A0CCBD1}">
      <dgm:prSet/>
      <dgm:spPr/>
      <dgm:t>
        <a:bodyPr/>
        <a:lstStyle/>
        <a:p>
          <a:endParaRPr lang="en-US"/>
        </a:p>
      </dgm:t>
    </dgm:pt>
    <dgm:pt modelId="{D557C2AE-BC3E-435D-A840-77759E3E5EBB}" type="sibTrans" cxnId="{5F47017B-F76C-4EEF-BB76-78160A0CCBD1}">
      <dgm:prSet/>
      <dgm:spPr/>
      <dgm:t>
        <a:bodyPr/>
        <a:lstStyle/>
        <a:p>
          <a:endParaRPr lang="en-US"/>
        </a:p>
      </dgm:t>
    </dgm:pt>
    <dgm:pt modelId="{D7008731-F2A2-4D79-91B0-7060F690415D}">
      <dgm:prSet phldrT="[Text]"/>
      <dgm:spPr/>
      <dgm:t>
        <a:bodyPr/>
        <a:lstStyle/>
        <a:p>
          <a:r>
            <a:rPr lang="en-US" dirty="0" smtClean="0"/>
            <a:t>Escrow opens</a:t>
          </a:r>
          <a:endParaRPr lang="en-US" dirty="0"/>
        </a:p>
      </dgm:t>
    </dgm:pt>
    <dgm:pt modelId="{C4B30094-5FD5-4B85-97BA-4309140D3CCC}" type="parTrans" cxnId="{6A7D2B1D-C6D3-4C2B-8448-DC9FB5F09FDC}">
      <dgm:prSet/>
      <dgm:spPr/>
      <dgm:t>
        <a:bodyPr/>
        <a:lstStyle/>
        <a:p>
          <a:endParaRPr lang="en-US"/>
        </a:p>
      </dgm:t>
    </dgm:pt>
    <dgm:pt modelId="{074EDE12-27DA-49DB-B6FD-E8C545A3B136}" type="sibTrans" cxnId="{6A7D2B1D-C6D3-4C2B-8448-DC9FB5F09FDC}">
      <dgm:prSet/>
      <dgm:spPr/>
      <dgm:t>
        <a:bodyPr/>
        <a:lstStyle/>
        <a:p>
          <a:endParaRPr lang="en-US"/>
        </a:p>
      </dgm:t>
    </dgm:pt>
    <dgm:pt modelId="{A5D4AC2B-038C-42F4-9563-93ECCDC181D8}">
      <dgm:prSet phldrT="[Text]"/>
      <dgm:spPr/>
      <dgm:t>
        <a:bodyPr/>
        <a:lstStyle/>
        <a:p>
          <a:r>
            <a:rPr lang="en-US" dirty="0" smtClean="0"/>
            <a:t>Escrow closes</a:t>
          </a:r>
          <a:endParaRPr lang="en-US" dirty="0"/>
        </a:p>
      </dgm:t>
    </dgm:pt>
    <dgm:pt modelId="{885C7A64-ACA7-4AEE-84CB-EE06A9656AE8}" type="parTrans" cxnId="{0EFAB7DC-3618-4781-A0F1-FD3B44715410}">
      <dgm:prSet/>
      <dgm:spPr/>
      <dgm:t>
        <a:bodyPr/>
        <a:lstStyle/>
        <a:p>
          <a:endParaRPr lang="en-US"/>
        </a:p>
      </dgm:t>
    </dgm:pt>
    <dgm:pt modelId="{646643CD-030D-493D-994A-1947C2525020}" type="sibTrans" cxnId="{0EFAB7DC-3618-4781-A0F1-FD3B44715410}">
      <dgm:prSet/>
      <dgm:spPr/>
      <dgm:t>
        <a:bodyPr/>
        <a:lstStyle/>
        <a:p>
          <a:endParaRPr lang="en-US"/>
        </a:p>
      </dgm:t>
    </dgm:pt>
    <dgm:pt modelId="{65A72731-004A-45AD-BE07-803C522405E7}" type="pres">
      <dgm:prSet presAssocID="{DBBACF81-2879-423B-B41B-3A114C0A71E3}" presName="Name0" presStyleCnt="0">
        <dgm:presLayoutVars>
          <dgm:dir/>
          <dgm:resizeHandles val="exact"/>
        </dgm:presLayoutVars>
      </dgm:prSet>
      <dgm:spPr/>
    </dgm:pt>
    <dgm:pt modelId="{E6EE5DA7-6C70-42B7-8D15-31CDAD2A75AC}" type="pres">
      <dgm:prSet presAssocID="{DBBACF81-2879-423B-B41B-3A114C0A71E3}" presName="arrow" presStyleLbl="bgShp" presStyleIdx="0" presStyleCnt="1"/>
      <dgm:spPr/>
    </dgm:pt>
    <dgm:pt modelId="{5510DE81-671F-430F-934E-7870CAA7CF19}" type="pres">
      <dgm:prSet presAssocID="{DBBACF81-2879-423B-B41B-3A114C0A71E3}" presName="points" presStyleCnt="0"/>
      <dgm:spPr/>
    </dgm:pt>
    <dgm:pt modelId="{2927A9C1-E3DA-4480-A5BC-1C747224FEDC}" type="pres">
      <dgm:prSet presAssocID="{246C8345-05AC-4FCD-BACB-C0A4DEACB47E}" presName="compositeA" presStyleCnt="0"/>
      <dgm:spPr/>
    </dgm:pt>
    <dgm:pt modelId="{387077C2-3195-42AE-8FF1-F8053ECC48E4}" type="pres">
      <dgm:prSet presAssocID="{246C8345-05AC-4FCD-BACB-C0A4DEACB47E}" presName="textA" presStyleLbl="revTx" presStyleIdx="0" presStyleCnt="3">
        <dgm:presLayoutVars>
          <dgm:bulletEnabled val="1"/>
        </dgm:presLayoutVars>
      </dgm:prSet>
      <dgm:spPr/>
      <dgm:t>
        <a:bodyPr/>
        <a:lstStyle/>
        <a:p>
          <a:endParaRPr lang="en-US"/>
        </a:p>
      </dgm:t>
    </dgm:pt>
    <dgm:pt modelId="{A775C999-F3F9-4B33-BF92-E12F9002E04A}" type="pres">
      <dgm:prSet presAssocID="{246C8345-05AC-4FCD-BACB-C0A4DEACB47E}" presName="circleA" presStyleLbl="node1" presStyleIdx="0" presStyleCnt="3" custLinFactNeighborX="-84534" custLinFactNeighborY="-2074"/>
      <dgm:spPr/>
    </dgm:pt>
    <dgm:pt modelId="{2F6CF046-7D37-4F8A-B3C1-67BD1EE20648}" type="pres">
      <dgm:prSet presAssocID="{246C8345-05AC-4FCD-BACB-C0A4DEACB47E}" presName="spaceA" presStyleCnt="0"/>
      <dgm:spPr/>
    </dgm:pt>
    <dgm:pt modelId="{E343E01E-6E04-4366-AF94-1C59208D8928}" type="pres">
      <dgm:prSet presAssocID="{D557C2AE-BC3E-435D-A840-77759E3E5EBB}" presName="space" presStyleCnt="0"/>
      <dgm:spPr/>
    </dgm:pt>
    <dgm:pt modelId="{D134F071-53BA-4DED-99CA-6D5F90F13B2D}" type="pres">
      <dgm:prSet presAssocID="{D7008731-F2A2-4D79-91B0-7060F690415D}" presName="compositeB" presStyleCnt="0"/>
      <dgm:spPr/>
    </dgm:pt>
    <dgm:pt modelId="{DA9BBA20-3994-473E-B2CE-6D7EAB12F425}" type="pres">
      <dgm:prSet presAssocID="{D7008731-F2A2-4D79-91B0-7060F690415D}" presName="textB" presStyleLbl="revTx" presStyleIdx="1" presStyleCnt="3" custLinFactNeighborX="10089" custLinFactNeighborY="0">
        <dgm:presLayoutVars>
          <dgm:bulletEnabled val="1"/>
        </dgm:presLayoutVars>
      </dgm:prSet>
      <dgm:spPr/>
      <dgm:t>
        <a:bodyPr/>
        <a:lstStyle/>
        <a:p>
          <a:endParaRPr lang="en-US"/>
        </a:p>
      </dgm:t>
    </dgm:pt>
    <dgm:pt modelId="{A72ECB4D-76A1-4647-AA56-DBFC6138EC08}" type="pres">
      <dgm:prSet presAssocID="{D7008731-F2A2-4D79-91B0-7060F690415D}" presName="circleB" presStyleLbl="node1" presStyleIdx="1" presStyleCnt="3" custLinFactNeighborX="30386" custLinFactNeighborY="7125"/>
      <dgm:spPr/>
    </dgm:pt>
    <dgm:pt modelId="{E56C976E-6571-4846-82FB-46023DAFF819}" type="pres">
      <dgm:prSet presAssocID="{D7008731-F2A2-4D79-91B0-7060F690415D}" presName="spaceB" presStyleCnt="0"/>
      <dgm:spPr/>
    </dgm:pt>
    <dgm:pt modelId="{D8746169-7099-4208-B08C-4A0A031EA001}" type="pres">
      <dgm:prSet presAssocID="{074EDE12-27DA-49DB-B6FD-E8C545A3B136}" presName="space" presStyleCnt="0"/>
      <dgm:spPr/>
    </dgm:pt>
    <dgm:pt modelId="{A9277972-920F-4E75-957E-DCBF86481C6E}" type="pres">
      <dgm:prSet presAssocID="{A5D4AC2B-038C-42F4-9563-93ECCDC181D8}" presName="compositeA" presStyleCnt="0"/>
      <dgm:spPr/>
    </dgm:pt>
    <dgm:pt modelId="{B183DDB3-A2E0-4D4B-B676-D786A835B30F}" type="pres">
      <dgm:prSet presAssocID="{A5D4AC2B-038C-42F4-9563-93ECCDC181D8}" presName="textA" presStyleLbl="revTx" presStyleIdx="2" presStyleCnt="3" custLinFactNeighborX="-11959">
        <dgm:presLayoutVars>
          <dgm:bulletEnabled val="1"/>
        </dgm:presLayoutVars>
      </dgm:prSet>
      <dgm:spPr/>
      <dgm:t>
        <a:bodyPr/>
        <a:lstStyle/>
        <a:p>
          <a:endParaRPr lang="en-US"/>
        </a:p>
      </dgm:t>
    </dgm:pt>
    <dgm:pt modelId="{BCB15DEF-AB76-47EB-97FF-04EF0A3D5478}" type="pres">
      <dgm:prSet presAssocID="{A5D4AC2B-038C-42F4-9563-93ECCDC181D8}" presName="circleA" presStyleLbl="node1" presStyleIdx="2" presStyleCnt="3" custLinFactX="-29671" custLinFactNeighborX="-100000" custLinFactNeighborY="7125"/>
      <dgm:spPr/>
    </dgm:pt>
    <dgm:pt modelId="{E22E57A2-3317-4B5E-808E-7AA05C4D1524}" type="pres">
      <dgm:prSet presAssocID="{A5D4AC2B-038C-42F4-9563-93ECCDC181D8}" presName="spaceA" presStyleCnt="0"/>
      <dgm:spPr/>
    </dgm:pt>
  </dgm:ptLst>
  <dgm:cxnLst>
    <dgm:cxn modelId="{9EEE846A-9BC9-4137-9B97-87B004ADDC16}" type="presOf" srcId="{DBBACF81-2879-423B-B41B-3A114C0A71E3}" destId="{65A72731-004A-45AD-BE07-803C522405E7}" srcOrd="0" destOrd="0" presId="urn:microsoft.com/office/officeart/2005/8/layout/hProcess11"/>
    <dgm:cxn modelId="{74B3DCB8-4601-4847-939D-9768CA17F78D}" type="presOf" srcId="{D7008731-F2A2-4D79-91B0-7060F690415D}" destId="{DA9BBA20-3994-473E-B2CE-6D7EAB12F425}" srcOrd="0" destOrd="0" presId="urn:microsoft.com/office/officeart/2005/8/layout/hProcess11"/>
    <dgm:cxn modelId="{0EFAB7DC-3618-4781-A0F1-FD3B44715410}" srcId="{DBBACF81-2879-423B-B41B-3A114C0A71E3}" destId="{A5D4AC2B-038C-42F4-9563-93ECCDC181D8}" srcOrd="2" destOrd="0" parTransId="{885C7A64-ACA7-4AEE-84CB-EE06A9656AE8}" sibTransId="{646643CD-030D-493D-994A-1947C2525020}"/>
    <dgm:cxn modelId="{6A7D2B1D-C6D3-4C2B-8448-DC9FB5F09FDC}" srcId="{DBBACF81-2879-423B-B41B-3A114C0A71E3}" destId="{D7008731-F2A2-4D79-91B0-7060F690415D}" srcOrd="1" destOrd="0" parTransId="{C4B30094-5FD5-4B85-97BA-4309140D3CCC}" sibTransId="{074EDE12-27DA-49DB-B6FD-E8C545A3B136}"/>
    <dgm:cxn modelId="{2AF9B64E-735F-45C3-ABAA-18DF1C5BD819}" type="presOf" srcId="{A5D4AC2B-038C-42F4-9563-93ECCDC181D8}" destId="{B183DDB3-A2E0-4D4B-B676-D786A835B30F}" srcOrd="0" destOrd="0" presId="urn:microsoft.com/office/officeart/2005/8/layout/hProcess11"/>
    <dgm:cxn modelId="{5F47017B-F76C-4EEF-BB76-78160A0CCBD1}" srcId="{DBBACF81-2879-423B-B41B-3A114C0A71E3}" destId="{246C8345-05AC-4FCD-BACB-C0A4DEACB47E}" srcOrd="0" destOrd="0" parTransId="{9C9D50DA-C89F-46C4-90AF-BDE3A4687E31}" sibTransId="{D557C2AE-BC3E-435D-A840-77759E3E5EBB}"/>
    <dgm:cxn modelId="{142F3F58-F269-42EE-8058-3CD57F9E9D7B}" type="presOf" srcId="{246C8345-05AC-4FCD-BACB-C0A4DEACB47E}" destId="{387077C2-3195-42AE-8FF1-F8053ECC48E4}" srcOrd="0" destOrd="0" presId="urn:microsoft.com/office/officeart/2005/8/layout/hProcess11"/>
    <dgm:cxn modelId="{F0A74F81-AF56-474E-9B24-B4190119C8EB}" type="presParOf" srcId="{65A72731-004A-45AD-BE07-803C522405E7}" destId="{E6EE5DA7-6C70-42B7-8D15-31CDAD2A75AC}" srcOrd="0" destOrd="0" presId="urn:microsoft.com/office/officeart/2005/8/layout/hProcess11"/>
    <dgm:cxn modelId="{C087332E-429F-4508-BEC2-698D811E6D3B}" type="presParOf" srcId="{65A72731-004A-45AD-BE07-803C522405E7}" destId="{5510DE81-671F-430F-934E-7870CAA7CF19}" srcOrd="1" destOrd="0" presId="urn:microsoft.com/office/officeart/2005/8/layout/hProcess11"/>
    <dgm:cxn modelId="{509A380A-3069-4D80-8F0C-3D6655DF2423}" type="presParOf" srcId="{5510DE81-671F-430F-934E-7870CAA7CF19}" destId="{2927A9C1-E3DA-4480-A5BC-1C747224FEDC}" srcOrd="0" destOrd="0" presId="urn:microsoft.com/office/officeart/2005/8/layout/hProcess11"/>
    <dgm:cxn modelId="{C5E90B2A-75B9-44F4-B314-5A1B5A189CE5}" type="presParOf" srcId="{2927A9C1-E3DA-4480-A5BC-1C747224FEDC}" destId="{387077C2-3195-42AE-8FF1-F8053ECC48E4}" srcOrd="0" destOrd="0" presId="urn:microsoft.com/office/officeart/2005/8/layout/hProcess11"/>
    <dgm:cxn modelId="{476862AF-F265-4972-8B20-5F57331F72DB}" type="presParOf" srcId="{2927A9C1-E3DA-4480-A5BC-1C747224FEDC}" destId="{A775C999-F3F9-4B33-BF92-E12F9002E04A}" srcOrd="1" destOrd="0" presId="urn:microsoft.com/office/officeart/2005/8/layout/hProcess11"/>
    <dgm:cxn modelId="{DEC16D3E-A624-4542-A156-9A04B83286FB}" type="presParOf" srcId="{2927A9C1-E3DA-4480-A5BC-1C747224FEDC}" destId="{2F6CF046-7D37-4F8A-B3C1-67BD1EE20648}" srcOrd="2" destOrd="0" presId="urn:microsoft.com/office/officeart/2005/8/layout/hProcess11"/>
    <dgm:cxn modelId="{0610AA88-7D72-44E5-858A-B93CAFE57181}" type="presParOf" srcId="{5510DE81-671F-430F-934E-7870CAA7CF19}" destId="{E343E01E-6E04-4366-AF94-1C59208D8928}" srcOrd="1" destOrd="0" presId="urn:microsoft.com/office/officeart/2005/8/layout/hProcess11"/>
    <dgm:cxn modelId="{0F3DDDD8-7E3D-4501-9B03-2F5EDFF4B770}" type="presParOf" srcId="{5510DE81-671F-430F-934E-7870CAA7CF19}" destId="{D134F071-53BA-4DED-99CA-6D5F90F13B2D}" srcOrd="2" destOrd="0" presId="urn:microsoft.com/office/officeart/2005/8/layout/hProcess11"/>
    <dgm:cxn modelId="{A4D41538-C60F-4C7F-A713-C04BDA41B304}" type="presParOf" srcId="{D134F071-53BA-4DED-99CA-6D5F90F13B2D}" destId="{DA9BBA20-3994-473E-B2CE-6D7EAB12F425}" srcOrd="0" destOrd="0" presId="urn:microsoft.com/office/officeart/2005/8/layout/hProcess11"/>
    <dgm:cxn modelId="{A1FACA00-5E80-4042-9CEB-6F38C8C4886E}" type="presParOf" srcId="{D134F071-53BA-4DED-99CA-6D5F90F13B2D}" destId="{A72ECB4D-76A1-4647-AA56-DBFC6138EC08}" srcOrd="1" destOrd="0" presId="urn:microsoft.com/office/officeart/2005/8/layout/hProcess11"/>
    <dgm:cxn modelId="{9FBE824A-723B-40EB-AE37-601A9B8A2A6F}" type="presParOf" srcId="{D134F071-53BA-4DED-99CA-6D5F90F13B2D}" destId="{E56C976E-6571-4846-82FB-46023DAFF819}" srcOrd="2" destOrd="0" presId="urn:microsoft.com/office/officeart/2005/8/layout/hProcess11"/>
    <dgm:cxn modelId="{EC2FC867-ADA2-44AE-8D55-9CFA5109E342}" type="presParOf" srcId="{5510DE81-671F-430F-934E-7870CAA7CF19}" destId="{D8746169-7099-4208-B08C-4A0A031EA001}" srcOrd="3" destOrd="0" presId="urn:microsoft.com/office/officeart/2005/8/layout/hProcess11"/>
    <dgm:cxn modelId="{8CF19C92-9F67-4689-AB09-4E32ADE3D85A}" type="presParOf" srcId="{5510DE81-671F-430F-934E-7870CAA7CF19}" destId="{A9277972-920F-4E75-957E-DCBF86481C6E}" srcOrd="4" destOrd="0" presId="urn:microsoft.com/office/officeart/2005/8/layout/hProcess11"/>
    <dgm:cxn modelId="{16B33138-20AE-4D01-B96B-68930773A82E}" type="presParOf" srcId="{A9277972-920F-4E75-957E-DCBF86481C6E}" destId="{B183DDB3-A2E0-4D4B-B676-D786A835B30F}" srcOrd="0" destOrd="0" presId="urn:microsoft.com/office/officeart/2005/8/layout/hProcess11"/>
    <dgm:cxn modelId="{BFC8887B-34CB-4A53-8D51-F2633D27B3AE}" type="presParOf" srcId="{A9277972-920F-4E75-957E-DCBF86481C6E}" destId="{BCB15DEF-AB76-47EB-97FF-04EF0A3D5478}" srcOrd="1" destOrd="0" presId="urn:microsoft.com/office/officeart/2005/8/layout/hProcess11"/>
    <dgm:cxn modelId="{48EA78DF-2F48-4E19-BF76-1C0F5FD4AA94}" type="presParOf" srcId="{A9277972-920F-4E75-957E-DCBF86481C6E}" destId="{E22E57A2-3317-4B5E-808E-7AA05C4D152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EA7323-89E1-4EA7-A4BB-7C120EC42BC8}" type="doc">
      <dgm:prSet loTypeId="urn:microsoft.com/office/officeart/2005/8/layout/balance1" loCatId="relationship" qsTypeId="urn:microsoft.com/office/officeart/2005/8/quickstyle/3d2" qsCatId="3D" csTypeId="urn:microsoft.com/office/officeart/2005/8/colors/accent0_3" csCatId="mainScheme" phldr="1"/>
      <dgm:spPr/>
      <dgm:t>
        <a:bodyPr/>
        <a:lstStyle/>
        <a:p>
          <a:endParaRPr lang="en-US"/>
        </a:p>
      </dgm:t>
    </dgm:pt>
    <dgm:pt modelId="{A41386F3-262E-4FD9-96E3-792F0F61A22B}">
      <dgm:prSet phldrT="[Text]"/>
      <dgm:spPr/>
      <dgm:t>
        <a:bodyPr/>
        <a:lstStyle/>
        <a:p>
          <a:r>
            <a:rPr lang="en-US" dirty="0" smtClean="0"/>
            <a:t>Up</a:t>
          </a:r>
          <a:endParaRPr lang="en-US" dirty="0"/>
        </a:p>
      </dgm:t>
    </dgm:pt>
    <dgm:pt modelId="{90D34034-9A40-463B-9D16-ECECCD794F01}" type="parTrans" cxnId="{94BED20B-F410-4CC0-B317-A6E4E881126E}">
      <dgm:prSet/>
      <dgm:spPr/>
      <dgm:t>
        <a:bodyPr/>
        <a:lstStyle/>
        <a:p>
          <a:endParaRPr lang="en-US"/>
        </a:p>
      </dgm:t>
    </dgm:pt>
    <dgm:pt modelId="{9174C53D-9025-480A-B0F5-90328844A750}" type="sibTrans" cxnId="{94BED20B-F410-4CC0-B317-A6E4E881126E}">
      <dgm:prSet/>
      <dgm:spPr/>
      <dgm:t>
        <a:bodyPr/>
        <a:lstStyle/>
        <a:p>
          <a:endParaRPr lang="en-US"/>
        </a:p>
      </dgm:t>
    </dgm:pt>
    <dgm:pt modelId="{EA22B555-E42F-4EC4-8E69-B6A50A25976C}">
      <dgm:prSet phldrT="[Text]"/>
      <dgm:spPr/>
      <dgm:t>
        <a:bodyPr/>
        <a:lstStyle/>
        <a:p>
          <a:r>
            <a:rPr lang="en-US" dirty="0" smtClean="0"/>
            <a:t>Disposable Income</a:t>
          </a:r>
          <a:endParaRPr lang="en-US" dirty="0"/>
        </a:p>
      </dgm:t>
    </dgm:pt>
    <dgm:pt modelId="{84C29112-93A3-434A-8C24-2C331CF82D1D}" type="parTrans" cxnId="{95169D8C-3DED-4F8E-8EB9-9D5E74A74CCA}">
      <dgm:prSet/>
      <dgm:spPr/>
      <dgm:t>
        <a:bodyPr/>
        <a:lstStyle/>
        <a:p>
          <a:endParaRPr lang="en-US"/>
        </a:p>
      </dgm:t>
    </dgm:pt>
    <dgm:pt modelId="{73E9FB84-A085-4331-8A54-03FB353CA5E4}" type="sibTrans" cxnId="{95169D8C-3DED-4F8E-8EB9-9D5E74A74CCA}">
      <dgm:prSet/>
      <dgm:spPr/>
      <dgm:t>
        <a:bodyPr/>
        <a:lstStyle/>
        <a:p>
          <a:endParaRPr lang="en-US"/>
        </a:p>
      </dgm:t>
    </dgm:pt>
    <dgm:pt modelId="{B6523E70-8823-42B5-9E65-056B5FE84EC8}">
      <dgm:prSet phldrT="[Text]"/>
      <dgm:spPr/>
      <dgm:t>
        <a:bodyPr/>
        <a:lstStyle/>
        <a:p>
          <a:r>
            <a:rPr lang="en-US" dirty="0" smtClean="0"/>
            <a:t>Personal spending</a:t>
          </a:r>
          <a:endParaRPr lang="en-US" dirty="0"/>
        </a:p>
      </dgm:t>
    </dgm:pt>
    <dgm:pt modelId="{1EA4AA6A-E8F3-40C2-B716-5B2A9B67861F}" type="parTrans" cxnId="{B146667E-5A92-4D3D-98A7-70F67DCED7B1}">
      <dgm:prSet/>
      <dgm:spPr/>
      <dgm:t>
        <a:bodyPr/>
        <a:lstStyle/>
        <a:p>
          <a:endParaRPr lang="en-US"/>
        </a:p>
      </dgm:t>
    </dgm:pt>
    <dgm:pt modelId="{BBC70EDC-6AFA-45DA-B6CC-5DC8C5091069}" type="sibTrans" cxnId="{B146667E-5A92-4D3D-98A7-70F67DCED7B1}">
      <dgm:prSet/>
      <dgm:spPr/>
      <dgm:t>
        <a:bodyPr/>
        <a:lstStyle/>
        <a:p>
          <a:endParaRPr lang="en-US"/>
        </a:p>
      </dgm:t>
    </dgm:pt>
    <dgm:pt modelId="{9D9365F7-1CD1-41AE-85C7-5C132920776D}">
      <dgm:prSet phldrT="[Text]"/>
      <dgm:spPr/>
      <dgm:t>
        <a:bodyPr/>
        <a:lstStyle/>
        <a:p>
          <a:r>
            <a:rPr lang="en-US" dirty="0" smtClean="0"/>
            <a:t>Down</a:t>
          </a:r>
          <a:endParaRPr lang="en-US" dirty="0"/>
        </a:p>
      </dgm:t>
    </dgm:pt>
    <dgm:pt modelId="{66A6E8F2-670A-4CEF-8BB6-01357AEFCF13}" type="parTrans" cxnId="{F73D6039-E0C4-440D-9F69-B34A89E29BCC}">
      <dgm:prSet/>
      <dgm:spPr/>
      <dgm:t>
        <a:bodyPr/>
        <a:lstStyle/>
        <a:p>
          <a:endParaRPr lang="en-US"/>
        </a:p>
      </dgm:t>
    </dgm:pt>
    <dgm:pt modelId="{87F571B9-9AF9-4E23-B642-8DE9B3EA99FB}" type="sibTrans" cxnId="{F73D6039-E0C4-440D-9F69-B34A89E29BCC}">
      <dgm:prSet/>
      <dgm:spPr/>
      <dgm:t>
        <a:bodyPr/>
        <a:lstStyle/>
        <a:p>
          <a:endParaRPr lang="en-US"/>
        </a:p>
      </dgm:t>
    </dgm:pt>
    <dgm:pt modelId="{B5480E98-103A-4FB3-924E-07688FD0DF24}">
      <dgm:prSet phldrT="[Text]"/>
      <dgm:spPr/>
      <dgm:t>
        <a:bodyPr/>
        <a:lstStyle/>
        <a:p>
          <a:r>
            <a:rPr lang="en-US" dirty="0" smtClean="0"/>
            <a:t>Personal savings</a:t>
          </a:r>
          <a:endParaRPr lang="en-US" dirty="0"/>
        </a:p>
      </dgm:t>
    </dgm:pt>
    <dgm:pt modelId="{46731E4A-DEB1-4C11-B364-779346C33F05}" type="parTrans" cxnId="{4BECF3BE-C8E9-4A8A-894C-59B68F96A793}">
      <dgm:prSet/>
      <dgm:spPr/>
      <dgm:t>
        <a:bodyPr/>
        <a:lstStyle/>
        <a:p>
          <a:endParaRPr lang="en-US"/>
        </a:p>
      </dgm:t>
    </dgm:pt>
    <dgm:pt modelId="{CDF04246-55D1-4C33-96FB-8235DF870634}" type="sibTrans" cxnId="{4BECF3BE-C8E9-4A8A-894C-59B68F96A793}">
      <dgm:prSet/>
      <dgm:spPr/>
      <dgm:t>
        <a:bodyPr/>
        <a:lstStyle/>
        <a:p>
          <a:endParaRPr lang="en-US"/>
        </a:p>
      </dgm:t>
    </dgm:pt>
    <dgm:pt modelId="{A086CF9A-5A0C-4E1B-8D67-BDF2E7296646}">
      <dgm:prSet phldrT="[Text]"/>
      <dgm:spPr/>
      <dgm:t>
        <a:bodyPr/>
        <a:lstStyle/>
        <a:p>
          <a:r>
            <a:rPr lang="en-US" dirty="0" smtClean="0"/>
            <a:t>Unemployment</a:t>
          </a:r>
          <a:endParaRPr lang="en-US" dirty="0"/>
        </a:p>
      </dgm:t>
    </dgm:pt>
    <dgm:pt modelId="{B6729D53-6F91-47B4-9F75-DCFDAA3DA58C}" type="parTrans" cxnId="{AE148636-9673-4D31-9B56-A14158CFAE03}">
      <dgm:prSet/>
      <dgm:spPr/>
      <dgm:t>
        <a:bodyPr/>
        <a:lstStyle/>
        <a:p>
          <a:endParaRPr lang="en-US"/>
        </a:p>
      </dgm:t>
    </dgm:pt>
    <dgm:pt modelId="{58539654-9767-4390-AF73-308956E2A6D0}" type="sibTrans" cxnId="{AE148636-9673-4D31-9B56-A14158CFAE03}">
      <dgm:prSet/>
      <dgm:spPr/>
      <dgm:t>
        <a:bodyPr/>
        <a:lstStyle/>
        <a:p>
          <a:endParaRPr lang="en-US"/>
        </a:p>
      </dgm:t>
    </dgm:pt>
    <dgm:pt modelId="{7DC31AA5-B2E8-49CC-9723-ECA88F4388CD}">
      <dgm:prSet/>
      <dgm:spPr/>
      <dgm:t>
        <a:bodyPr/>
        <a:lstStyle/>
        <a:p>
          <a:r>
            <a:rPr lang="en-US" dirty="0" smtClean="0"/>
            <a:t>Consumer confidence</a:t>
          </a:r>
          <a:endParaRPr lang="en-US" dirty="0"/>
        </a:p>
      </dgm:t>
    </dgm:pt>
    <dgm:pt modelId="{21C44451-A4B9-495F-9536-5BA46815ACA0}" type="parTrans" cxnId="{58A7FB8D-CF9F-44AF-9C87-9926AEFD0946}">
      <dgm:prSet/>
      <dgm:spPr/>
      <dgm:t>
        <a:bodyPr/>
        <a:lstStyle/>
        <a:p>
          <a:endParaRPr lang="en-US"/>
        </a:p>
      </dgm:t>
    </dgm:pt>
    <dgm:pt modelId="{F51C3E57-4B6E-4911-8D52-4A10496D07AB}" type="sibTrans" cxnId="{58A7FB8D-CF9F-44AF-9C87-9926AEFD0946}">
      <dgm:prSet/>
      <dgm:spPr/>
      <dgm:t>
        <a:bodyPr/>
        <a:lstStyle/>
        <a:p>
          <a:endParaRPr lang="en-US"/>
        </a:p>
      </dgm:t>
    </dgm:pt>
    <dgm:pt modelId="{8F7602FF-A05A-4168-9A05-8F80BED02233}">
      <dgm:prSet/>
      <dgm:spPr/>
      <dgm:t>
        <a:bodyPr/>
        <a:lstStyle/>
        <a:p>
          <a:r>
            <a:rPr lang="en-US" dirty="0" smtClean="0"/>
            <a:t>Inflation</a:t>
          </a:r>
          <a:endParaRPr lang="en-US" dirty="0"/>
        </a:p>
      </dgm:t>
    </dgm:pt>
    <dgm:pt modelId="{A38F5589-52DA-4E1B-BF0B-B3EA741A6459}" type="parTrans" cxnId="{3A7A2F74-70B7-4DCD-BF90-BA51B9A667FD}">
      <dgm:prSet/>
      <dgm:spPr/>
      <dgm:t>
        <a:bodyPr/>
        <a:lstStyle/>
        <a:p>
          <a:endParaRPr lang="en-US"/>
        </a:p>
      </dgm:t>
    </dgm:pt>
    <dgm:pt modelId="{2F8FA14F-5DF3-4B5A-B43F-E51F348E3C42}" type="sibTrans" cxnId="{3A7A2F74-70B7-4DCD-BF90-BA51B9A667FD}">
      <dgm:prSet/>
      <dgm:spPr/>
      <dgm:t>
        <a:bodyPr/>
        <a:lstStyle/>
        <a:p>
          <a:endParaRPr lang="en-US"/>
        </a:p>
      </dgm:t>
    </dgm:pt>
    <dgm:pt modelId="{B3876EC1-21F3-48B7-9345-8273DB39CB4E}" type="pres">
      <dgm:prSet presAssocID="{B1EA7323-89E1-4EA7-A4BB-7C120EC42BC8}" presName="outerComposite" presStyleCnt="0">
        <dgm:presLayoutVars>
          <dgm:chMax val="2"/>
          <dgm:animLvl val="lvl"/>
          <dgm:resizeHandles val="exact"/>
        </dgm:presLayoutVars>
      </dgm:prSet>
      <dgm:spPr/>
      <dgm:t>
        <a:bodyPr/>
        <a:lstStyle/>
        <a:p>
          <a:endParaRPr lang="en-US"/>
        </a:p>
      </dgm:t>
    </dgm:pt>
    <dgm:pt modelId="{04CC7F31-A512-49B3-9603-CC54F2BE66B3}" type="pres">
      <dgm:prSet presAssocID="{B1EA7323-89E1-4EA7-A4BB-7C120EC42BC8}" presName="dummyMaxCanvas" presStyleCnt="0"/>
      <dgm:spPr/>
    </dgm:pt>
    <dgm:pt modelId="{008E03F7-F627-4051-8BF8-D876C7BBE45F}" type="pres">
      <dgm:prSet presAssocID="{B1EA7323-89E1-4EA7-A4BB-7C120EC42BC8}" presName="parentComposite" presStyleCnt="0"/>
      <dgm:spPr/>
    </dgm:pt>
    <dgm:pt modelId="{65AFD83E-F7F1-42A9-8569-7634D1A941DF}" type="pres">
      <dgm:prSet presAssocID="{B1EA7323-89E1-4EA7-A4BB-7C120EC42BC8}" presName="parent1" presStyleLbl="alignAccFollowNode1" presStyleIdx="0" presStyleCnt="4">
        <dgm:presLayoutVars>
          <dgm:chMax val="4"/>
        </dgm:presLayoutVars>
      </dgm:prSet>
      <dgm:spPr/>
      <dgm:t>
        <a:bodyPr/>
        <a:lstStyle/>
        <a:p>
          <a:endParaRPr lang="en-US"/>
        </a:p>
      </dgm:t>
    </dgm:pt>
    <dgm:pt modelId="{B669F4ED-06C7-4F17-9331-2EAEC9584475}" type="pres">
      <dgm:prSet presAssocID="{B1EA7323-89E1-4EA7-A4BB-7C120EC42BC8}" presName="parent2" presStyleLbl="alignAccFollowNode1" presStyleIdx="1" presStyleCnt="4">
        <dgm:presLayoutVars>
          <dgm:chMax val="4"/>
        </dgm:presLayoutVars>
      </dgm:prSet>
      <dgm:spPr/>
      <dgm:t>
        <a:bodyPr/>
        <a:lstStyle/>
        <a:p>
          <a:endParaRPr lang="en-US"/>
        </a:p>
      </dgm:t>
    </dgm:pt>
    <dgm:pt modelId="{283D1036-552A-4B07-9899-B400CC5357F7}" type="pres">
      <dgm:prSet presAssocID="{B1EA7323-89E1-4EA7-A4BB-7C120EC42BC8}" presName="childrenComposite" presStyleCnt="0"/>
      <dgm:spPr/>
    </dgm:pt>
    <dgm:pt modelId="{9DED54B7-DD51-4C71-A057-EEDBCC06FBBB}" type="pres">
      <dgm:prSet presAssocID="{B1EA7323-89E1-4EA7-A4BB-7C120EC42BC8}" presName="dummyMaxCanvas_ChildArea" presStyleCnt="0"/>
      <dgm:spPr/>
    </dgm:pt>
    <dgm:pt modelId="{9CFA5A74-391A-4761-8F16-A601C36FB99E}" type="pres">
      <dgm:prSet presAssocID="{B1EA7323-89E1-4EA7-A4BB-7C120EC42BC8}" presName="fulcrum" presStyleLbl="alignAccFollowNode1" presStyleIdx="2" presStyleCnt="4"/>
      <dgm:spPr/>
    </dgm:pt>
    <dgm:pt modelId="{DCC16D83-C797-4CE3-8D81-22F7206E03C0}" type="pres">
      <dgm:prSet presAssocID="{B1EA7323-89E1-4EA7-A4BB-7C120EC42BC8}" presName="balance_42" presStyleLbl="alignAccFollowNode1" presStyleIdx="3" presStyleCnt="4">
        <dgm:presLayoutVars>
          <dgm:bulletEnabled val="1"/>
        </dgm:presLayoutVars>
      </dgm:prSet>
      <dgm:spPr/>
    </dgm:pt>
    <dgm:pt modelId="{8DB1E1D9-0CF3-43DB-AF2F-7C1B03A78749}" type="pres">
      <dgm:prSet presAssocID="{B1EA7323-89E1-4EA7-A4BB-7C120EC42BC8}" presName="left_42_1" presStyleLbl="node1" presStyleIdx="0" presStyleCnt="6">
        <dgm:presLayoutVars>
          <dgm:bulletEnabled val="1"/>
        </dgm:presLayoutVars>
      </dgm:prSet>
      <dgm:spPr/>
      <dgm:t>
        <a:bodyPr/>
        <a:lstStyle/>
        <a:p>
          <a:endParaRPr lang="en-US"/>
        </a:p>
      </dgm:t>
    </dgm:pt>
    <dgm:pt modelId="{ECED014C-ECDD-41E4-A86B-4A66EC015AD9}" type="pres">
      <dgm:prSet presAssocID="{B1EA7323-89E1-4EA7-A4BB-7C120EC42BC8}" presName="left_42_2" presStyleLbl="node1" presStyleIdx="1" presStyleCnt="6">
        <dgm:presLayoutVars>
          <dgm:bulletEnabled val="1"/>
        </dgm:presLayoutVars>
      </dgm:prSet>
      <dgm:spPr/>
      <dgm:t>
        <a:bodyPr/>
        <a:lstStyle/>
        <a:p>
          <a:endParaRPr lang="en-US"/>
        </a:p>
      </dgm:t>
    </dgm:pt>
    <dgm:pt modelId="{17B0DFDF-C538-4433-B535-7C7ADE2A7233}" type="pres">
      <dgm:prSet presAssocID="{B1EA7323-89E1-4EA7-A4BB-7C120EC42BC8}" presName="left_42_3" presStyleLbl="node1" presStyleIdx="2" presStyleCnt="6">
        <dgm:presLayoutVars>
          <dgm:bulletEnabled val="1"/>
        </dgm:presLayoutVars>
      </dgm:prSet>
      <dgm:spPr/>
      <dgm:t>
        <a:bodyPr/>
        <a:lstStyle/>
        <a:p>
          <a:endParaRPr lang="en-US"/>
        </a:p>
      </dgm:t>
    </dgm:pt>
    <dgm:pt modelId="{682BBEBA-A47A-40DD-B17C-84A043C64058}" type="pres">
      <dgm:prSet presAssocID="{B1EA7323-89E1-4EA7-A4BB-7C120EC42BC8}" presName="left_42_4" presStyleLbl="node1" presStyleIdx="3" presStyleCnt="6">
        <dgm:presLayoutVars>
          <dgm:bulletEnabled val="1"/>
        </dgm:presLayoutVars>
      </dgm:prSet>
      <dgm:spPr/>
      <dgm:t>
        <a:bodyPr/>
        <a:lstStyle/>
        <a:p>
          <a:endParaRPr lang="en-US"/>
        </a:p>
      </dgm:t>
    </dgm:pt>
    <dgm:pt modelId="{730883D8-DDD3-4B07-8C16-1570FFA3F591}" type="pres">
      <dgm:prSet presAssocID="{B1EA7323-89E1-4EA7-A4BB-7C120EC42BC8}" presName="right_42_1" presStyleLbl="node1" presStyleIdx="4" presStyleCnt="6">
        <dgm:presLayoutVars>
          <dgm:bulletEnabled val="1"/>
        </dgm:presLayoutVars>
      </dgm:prSet>
      <dgm:spPr/>
      <dgm:t>
        <a:bodyPr/>
        <a:lstStyle/>
        <a:p>
          <a:endParaRPr lang="en-US"/>
        </a:p>
      </dgm:t>
    </dgm:pt>
    <dgm:pt modelId="{9AB1651E-5478-4857-9D0F-5B779A090FCF}" type="pres">
      <dgm:prSet presAssocID="{B1EA7323-89E1-4EA7-A4BB-7C120EC42BC8}" presName="right_42_2" presStyleLbl="node1" presStyleIdx="5" presStyleCnt="6">
        <dgm:presLayoutVars>
          <dgm:bulletEnabled val="1"/>
        </dgm:presLayoutVars>
      </dgm:prSet>
      <dgm:spPr/>
      <dgm:t>
        <a:bodyPr/>
        <a:lstStyle/>
        <a:p>
          <a:endParaRPr lang="en-US"/>
        </a:p>
      </dgm:t>
    </dgm:pt>
  </dgm:ptLst>
  <dgm:cxnLst>
    <dgm:cxn modelId="{3A7A2F74-70B7-4DCD-BF90-BA51B9A667FD}" srcId="{A41386F3-262E-4FD9-96E3-792F0F61A22B}" destId="{8F7602FF-A05A-4168-9A05-8F80BED02233}" srcOrd="0" destOrd="0" parTransId="{A38F5589-52DA-4E1B-BF0B-B3EA741A6459}" sibTransId="{2F8FA14F-5DF3-4B5A-B43F-E51F348E3C42}"/>
    <dgm:cxn modelId="{1CCB8570-6D72-4B37-8FED-A6732DEA1355}" type="presOf" srcId="{B1EA7323-89E1-4EA7-A4BB-7C120EC42BC8}" destId="{B3876EC1-21F3-48B7-9345-8273DB39CB4E}" srcOrd="0" destOrd="0" presId="urn:microsoft.com/office/officeart/2005/8/layout/balance1"/>
    <dgm:cxn modelId="{4BECF3BE-C8E9-4A8A-894C-59B68F96A793}" srcId="{9D9365F7-1CD1-41AE-85C7-5C132920776D}" destId="{B5480E98-103A-4FB3-924E-07688FD0DF24}" srcOrd="0" destOrd="0" parTransId="{46731E4A-DEB1-4C11-B364-779346C33F05}" sibTransId="{CDF04246-55D1-4C33-96FB-8235DF870634}"/>
    <dgm:cxn modelId="{E83F34AB-CE5A-416D-8A10-982875D623FE}" type="presOf" srcId="{8F7602FF-A05A-4168-9A05-8F80BED02233}" destId="{8DB1E1D9-0CF3-43DB-AF2F-7C1B03A78749}" srcOrd="0" destOrd="0" presId="urn:microsoft.com/office/officeart/2005/8/layout/balance1"/>
    <dgm:cxn modelId="{95169D8C-3DED-4F8E-8EB9-9D5E74A74CCA}" srcId="{A41386F3-262E-4FD9-96E3-792F0F61A22B}" destId="{EA22B555-E42F-4EC4-8E69-B6A50A25976C}" srcOrd="1" destOrd="0" parTransId="{84C29112-93A3-434A-8C24-2C331CF82D1D}" sibTransId="{73E9FB84-A085-4331-8A54-03FB353CA5E4}"/>
    <dgm:cxn modelId="{48DA92B7-7B45-4925-BCEC-7D651B77AB23}" type="presOf" srcId="{7DC31AA5-B2E8-49CC-9723-ECA88F4388CD}" destId="{17B0DFDF-C538-4433-B535-7C7ADE2A7233}" srcOrd="0" destOrd="0" presId="urn:microsoft.com/office/officeart/2005/8/layout/balance1"/>
    <dgm:cxn modelId="{AE148636-9673-4D31-9B56-A14158CFAE03}" srcId="{9D9365F7-1CD1-41AE-85C7-5C132920776D}" destId="{A086CF9A-5A0C-4E1B-8D67-BDF2E7296646}" srcOrd="1" destOrd="0" parTransId="{B6729D53-6F91-47B4-9F75-DCFDAA3DA58C}" sibTransId="{58539654-9767-4390-AF73-308956E2A6D0}"/>
    <dgm:cxn modelId="{F73D6039-E0C4-440D-9F69-B34A89E29BCC}" srcId="{B1EA7323-89E1-4EA7-A4BB-7C120EC42BC8}" destId="{9D9365F7-1CD1-41AE-85C7-5C132920776D}" srcOrd="1" destOrd="0" parTransId="{66A6E8F2-670A-4CEF-8BB6-01357AEFCF13}" sibTransId="{87F571B9-9AF9-4E23-B642-8DE9B3EA99FB}"/>
    <dgm:cxn modelId="{94BED20B-F410-4CC0-B317-A6E4E881126E}" srcId="{B1EA7323-89E1-4EA7-A4BB-7C120EC42BC8}" destId="{A41386F3-262E-4FD9-96E3-792F0F61A22B}" srcOrd="0" destOrd="0" parTransId="{90D34034-9A40-463B-9D16-ECECCD794F01}" sibTransId="{9174C53D-9025-480A-B0F5-90328844A750}"/>
    <dgm:cxn modelId="{A7B3A4F5-15D3-4C94-9485-96EA6612A2C7}" type="presOf" srcId="{A086CF9A-5A0C-4E1B-8D67-BDF2E7296646}" destId="{9AB1651E-5478-4857-9D0F-5B779A090FCF}" srcOrd="0" destOrd="0" presId="urn:microsoft.com/office/officeart/2005/8/layout/balance1"/>
    <dgm:cxn modelId="{9C5747FE-9C7F-4008-B752-E640E2E9DD8E}" type="presOf" srcId="{A41386F3-262E-4FD9-96E3-792F0F61A22B}" destId="{65AFD83E-F7F1-42A9-8569-7634D1A941DF}" srcOrd="0" destOrd="0" presId="urn:microsoft.com/office/officeart/2005/8/layout/balance1"/>
    <dgm:cxn modelId="{AF03BD76-91E4-4138-A63D-80851F43EFC4}" type="presOf" srcId="{B6523E70-8823-42B5-9E65-056B5FE84EC8}" destId="{682BBEBA-A47A-40DD-B17C-84A043C64058}" srcOrd="0" destOrd="0" presId="urn:microsoft.com/office/officeart/2005/8/layout/balance1"/>
    <dgm:cxn modelId="{27B1436F-D6DE-4EE0-B91E-A51FE1F52BC1}" type="presOf" srcId="{EA22B555-E42F-4EC4-8E69-B6A50A25976C}" destId="{ECED014C-ECDD-41E4-A86B-4A66EC015AD9}" srcOrd="0" destOrd="0" presId="urn:microsoft.com/office/officeart/2005/8/layout/balance1"/>
    <dgm:cxn modelId="{B146667E-5A92-4D3D-98A7-70F67DCED7B1}" srcId="{A41386F3-262E-4FD9-96E3-792F0F61A22B}" destId="{B6523E70-8823-42B5-9E65-056B5FE84EC8}" srcOrd="3" destOrd="0" parTransId="{1EA4AA6A-E8F3-40C2-B716-5B2A9B67861F}" sibTransId="{BBC70EDC-6AFA-45DA-B6CC-5DC8C5091069}"/>
    <dgm:cxn modelId="{58A7FB8D-CF9F-44AF-9C87-9926AEFD0946}" srcId="{A41386F3-262E-4FD9-96E3-792F0F61A22B}" destId="{7DC31AA5-B2E8-49CC-9723-ECA88F4388CD}" srcOrd="2" destOrd="0" parTransId="{21C44451-A4B9-495F-9536-5BA46815ACA0}" sibTransId="{F51C3E57-4B6E-4911-8D52-4A10496D07AB}"/>
    <dgm:cxn modelId="{8FDE6AA6-313F-448D-98CA-F2D4263F70B2}" type="presOf" srcId="{9D9365F7-1CD1-41AE-85C7-5C132920776D}" destId="{B669F4ED-06C7-4F17-9331-2EAEC9584475}" srcOrd="0" destOrd="0" presId="urn:microsoft.com/office/officeart/2005/8/layout/balance1"/>
    <dgm:cxn modelId="{89A02105-0762-4C0D-9CE2-DE8660514659}" type="presOf" srcId="{B5480E98-103A-4FB3-924E-07688FD0DF24}" destId="{730883D8-DDD3-4B07-8C16-1570FFA3F591}" srcOrd="0" destOrd="0" presId="urn:microsoft.com/office/officeart/2005/8/layout/balance1"/>
    <dgm:cxn modelId="{CB10FDC6-32B4-47F5-A991-737C16C4A1D4}" type="presParOf" srcId="{B3876EC1-21F3-48B7-9345-8273DB39CB4E}" destId="{04CC7F31-A512-49B3-9603-CC54F2BE66B3}" srcOrd="0" destOrd="0" presId="urn:microsoft.com/office/officeart/2005/8/layout/balance1"/>
    <dgm:cxn modelId="{F722D9AD-EE14-4A5D-AC48-556A9A935028}" type="presParOf" srcId="{B3876EC1-21F3-48B7-9345-8273DB39CB4E}" destId="{008E03F7-F627-4051-8BF8-D876C7BBE45F}" srcOrd="1" destOrd="0" presId="urn:microsoft.com/office/officeart/2005/8/layout/balance1"/>
    <dgm:cxn modelId="{8C78CEED-6E0D-4CF8-9858-F435C6F72A5B}" type="presParOf" srcId="{008E03F7-F627-4051-8BF8-D876C7BBE45F}" destId="{65AFD83E-F7F1-42A9-8569-7634D1A941DF}" srcOrd="0" destOrd="0" presId="urn:microsoft.com/office/officeart/2005/8/layout/balance1"/>
    <dgm:cxn modelId="{C8386DB0-20CA-49A0-9FD7-53F984BA08F7}" type="presParOf" srcId="{008E03F7-F627-4051-8BF8-D876C7BBE45F}" destId="{B669F4ED-06C7-4F17-9331-2EAEC9584475}" srcOrd="1" destOrd="0" presId="urn:microsoft.com/office/officeart/2005/8/layout/balance1"/>
    <dgm:cxn modelId="{561DD410-28B8-4EB4-91AF-9DCBECC5A4DF}" type="presParOf" srcId="{B3876EC1-21F3-48B7-9345-8273DB39CB4E}" destId="{283D1036-552A-4B07-9899-B400CC5357F7}" srcOrd="2" destOrd="0" presId="urn:microsoft.com/office/officeart/2005/8/layout/balance1"/>
    <dgm:cxn modelId="{A8AED084-295E-4713-BFDA-9EA73323E928}" type="presParOf" srcId="{283D1036-552A-4B07-9899-B400CC5357F7}" destId="{9DED54B7-DD51-4C71-A057-EEDBCC06FBBB}" srcOrd="0" destOrd="0" presId="urn:microsoft.com/office/officeart/2005/8/layout/balance1"/>
    <dgm:cxn modelId="{D1BAF0F4-8CED-4ACE-AD3C-968D224161B2}" type="presParOf" srcId="{283D1036-552A-4B07-9899-B400CC5357F7}" destId="{9CFA5A74-391A-4761-8F16-A601C36FB99E}" srcOrd="1" destOrd="0" presId="urn:microsoft.com/office/officeart/2005/8/layout/balance1"/>
    <dgm:cxn modelId="{F30C176E-3B58-484C-9A18-68CCA3DCE614}" type="presParOf" srcId="{283D1036-552A-4B07-9899-B400CC5357F7}" destId="{DCC16D83-C797-4CE3-8D81-22F7206E03C0}" srcOrd="2" destOrd="0" presId="urn:microsoft.com/office/officeart/2005/8/layout/balance1"/>
    <dgm:cxn modelId="{713C2E31-AE30-42A9-875F-976348D466FB}" type="presParOf" srcId="{283D1036-552A-4B07-9899-B400CC5357F7}" destId="{8DB1E1D9-0CF3-43DB-AF2F-7C1B03A78749}" srcOrd="3" destOrd="0" presId="urn:microsoft.com/office/officeart/2005/8/layout/balance1"/>
    <dgm:cxn modelId="{543AF3B8-5675-4D85-A036-B9B104656B61}" type="presParOf" srcId="{283D1036-552A-4B07-9899-B400CC5357F7}" destId="{ECED014C-ECDD-41E4-A86B-4A66EC015AD9}" srcOrd="4" destOrd="0" presId="urn:microsoft.com/office/officeart/2005/8/layout/balance1"/>
    <dgm:cxn modelId="{A8E23A7D-A237-4F88-B799-8374D983F1EF}" type="presParOf" srcId="{283D1036-552A-4B07-9899-B400CC5357F7}" destId="{17B0DFDF-C538-4433-B535-7C7ADE2A7233}" srcOrd="5" destOrd="0" presId="urn:microsoft.com/office/officeart/2005/8/layout/balance1"/>
    <dgm:cxn modelId="{E3A40584-2C5A-481D-86A2-0D929768E3D4}" type="presParOf" srcId="{283D1036-552A-4B07-9899-B400CC5357F7}" destId="{682BBEBA-A47A-40DD-B17C-84A043C64058}" srcOrd="6" destOrd="0" presId="urn:microsoft.com/office/officeart/2005/8/layout/balance1"/>
    <dgm:cxn modelId="{50C967AD-A033-47A4-A0A1-BF1D393A670F}" type="presParOf" srcId="{283D1036-552A-4B07-9899-B400CC5357F7}" destId="{730883D8-DDD3-4B07-8C16-1570FFA3F591}" srcOrd="7" destOrd="0" presId="urn:microsoft.com/office/officeart/2005/8/layout/balance1"/>
    <dgm:cxn modelId="{1358ED88-493F-4736-A16F-12362402A008}" type="presParOf" srcId="{283D1036-552A-4B07-9899-B400CC5357F7}" destId="{9AB1651E-5478-4857-9D0F-5B779A090FCF}"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29AD25-AC01-4E94-8D7E-11273E325117}" type="doc">
      <dgm:prSet loTypeId="urn:microsoft.com/office/officeart/2005/8/layout/arrow3" loCatId="relationship" qsTypeId="urn:microsoft.com/office/officeart/2005/8/quickstyle/3d7" qsCatId="3D" csTypeId="urn:microsoft.com/office/officeart/2005/8/colors/accent1_2" csCatId="accent1" phldr="1"/>
      <dgm:spPr/>
      <dgm:t>
        <a:bodyPr/>
        <a:lstStyle/>
        <a:p>
          <a:endParaRPr lang="en-US"/>
        </a:p>
      </dgm:t>
    </dgm:pt>
    <dgm:pt modelId="{0A63B3BA-4EBD-46E4-9D1C-524B07546067}">
      <dgm:prSet phldrT="[Text]"/>
      <dgm:spPr/>
      <dgm:t>
        <a:bodyPr/>
        <a:lstStyle/>
        <a:p>
          <a:pPr algn="l"/>
          <a:r>
            <a:rPr lang="en-US" dirty="0" smtClean="0"/>
            <a:t>Mortgage rates</a:t>
          </a:r>
        </a:p>
        <a:p>
          <a:pPr algn="l"/>
          <a:r>
            <a:rPr lang="en-US" dirty="0" smtClean="0"/>
            <a:t>Median price</a:t>
          </a:r>
        </a:p>
        <a:p>
          <a:pPr algn="l"/>
          <a:r>
            <a:rPr lang="en-US" dirty="0" smtClean="0"/>
            <a:t>Foreclosures</a:t>
          </a:r>
        </a:p>
        <a:p>
          <a:pPr algn="l"/>
          <a:r>
            <a:rPr lang="en-US" dirty="0" smtClean="0"/>
            <a:t>Foreclosure inventory</a:t>
          </a:r>
          <a:endParaRPr lang="en-US" dirty="0"/>
        </a:p>
      </dgm:t>
    </dgm:pt>
    <dgm:pt modelId="{F6FAA717-1833-4DBF-A745-30C22E384B56}" type="parTrans" cxnId="{71CE2146-4A22-43E1-ADF9-60020042D819}">
      <dgm:prSet/>
      <dgm:spPr/>
      <dgm:t>
        <a:bodyPr/>
        <a:lstStyle/>
        <a:p>
          <a:endParaRPr lang="en-US"/>
        </a:p>
      </dgm:t>
    </dgm:pt>
    <dgm:pt modelId="{51CE314A-075E-4665-8EBE-5ECEABB6F5E6}" type="sibTrans" cxnId="{71CE2146-4A22-43E1-ADF9-60020042D819}">
      <dgm:prSet/>
      <dgm:spPr/>
      <dgm:t>
        <a:bodyPr/>
        <a:lstStyle/>
        <a:p>
          <a:endParaRPr lang="en-US"/>
        </a:p>
      </dgm:t>
    </dgm:pt>
    <dgm:pt modelId="{220D9973-4A2C-4787-885A-FE9ECFD86557}">
      <dgm:prSet phldrT="[Text]"/>
      <dgm:spPr/>
      <dgm:t>
        <a:bodyPr/>
        <a:lstStyle/>
        <a:p>
          <a:pPr algn="r"/>
          <a:r>
            <a:rPr lang="en-US" dirty="0" smtClean="0"/>
            <a:t>Sales</a:t>
          </a:r>
        </a:p>
        <a:p>
          <a:pPr algn="r"/>
          <a:r>
            <a:rPr lang="en-US" dirty="0" smtClean="0"/>
            <a:t>Affordability</a:t>
          </a:r>
          <a:endParaRPr lang="en-US" dirty="0"/>
        </a:p>
      </dgm:t>
    </dgm:pt>
    <dgm:pt modelId="{43298479-A9A1-42C0-8B9E-78F1F6CBFA89}" type="parTrans" cxnId="{BFE393BE-D39B-4B2C-8155-1528B0A109A3}">
      <dgm:prSet/>
      <dgm:spPr/>
      <dgm:t>
        <a:bodyPr/>
        <a:lstStyle/>
        <a:p>
          <a:endParaRPr lang="en-US"/>
        </a:p>
      </dgm:t>
    </dgm:pt>
    <dgm:pt modelId="{C265A773-54DE-4767-9EB0-DCC3B8B2C570}" type="sibTrans" cxnId="{BFE393BE-D39B-4B2C-8155-1528B0A109A3}">
      <dgm:prSet/>
      <dgm:spPr/>
      <dgm:t>
        <a:bodyPr/>
        <a:lstStyle/>
        <a:p>
          <a:endParaRPr lang="en-US"/>
        </a:p>
      </dgm:t>
    </dgm:pt>
    <dgm:pt modelId="{AD8910F5-8DFB-4350-89A3-2DC565CA59F9}" type="pres">
      <dgm:prSet presAssocID="{DB29AD25-AC01-4E94-8D7E-11273E325117}" presName="compositeShape" presStyleCnt="0">
        <dgm:presLayoutVars>
          <dgm:chMax val="2"/>
          <dgm:dir/>
          <dgm:resizeHandles val="exact"/>
        </dgm:presLayoutVars>
      </dgm:prSet>
      <dgm:spPr/>
      <dgm:t>
        <a:bodyPr/>
        <a:lstStyle/>
        <a:p>
          <a:endParaRPr lang="en-US"/>
        </a:p>
      </dgm:t>
    </dgm:pt>
    <dgm:pt modelId="{31CA2139-EF27-48CE-AE59-8758360B9216}" type="pres">
      <dgm:prSet presAssocID="{DB29AD25-AC01-4E94-8D7E-11273E325117}" presName="divider" presStyleLbl="fgShp" presStyleIdx="0" presStyleCnt="1"/>
      <dgm:spPr/>
    </dgm:pt>
    <dgm:pt modelId="{0B209DA6-0E46-4E59-BC2A-CC3057FDDF5C}" type="pres">
      <dgm:prSet presAssocID="{0A63B3BA-4EBD-46E4-9D1C-524B07546067}" presName="downArrow" presStyleLbl="node1" presStyleIdx="0" presStyleCnt="2"/>
      <dgm:spPr/>
    </dgm:pt>
    <dgm:pt modelId="{339778CE-2AD1-40F4-8453-E717A70CFD0E}" type="pres">
      <dgm:prSet presAssocID="{0A63B3BA-4EBD-46E4-9D1C-524B07546067}" presName="downArrowText" presStyleLbl="revTx" presStyleIdx="0" presStyleCnt="2" custScaleX="112905">
        <dgm:presLayoutVars>
          <dgm:bulletEnabled val="1"/>
        </dgm:presLayoutVars>
      </dgm:prSet>
      <dgm:spPr/>
      <dgm:t>
        <a:bodyPr/>
        <a:lstStyle/>
        <a:p>
          <a:endParaRPr lang="en-US"/>
        </a:p>
      </dgm:t>
    </dgm:pt>
    <dgm:pt modelId="{94F48F5D-A487-4D2C-BEFA-FC555889E872}" type="pres">
      <dgm:prSet presAssocID="{220D9973-4A2C-4787-885A-FE9ECFD86557}" presName="upArrow" presStyleLbl="node1" presStyleIdx="1" presStyleCnt="2"/>
      <dgm:spPr/>
    </dgm:pt>
    <dgm:pt modelId="{A5B5A11E-F93D-4717-9BA7-5FCBAC9300E2}" type="pres">
      <dgm:prSet presAssocID="{220D9973-4A2C-4787-885A-FE9ECFD86557}" presName="upArrowText" presStyleLbl="revTx" presStyleIdx="1" presStyleCnt="2">
        <dgm:presLayoutVars>
          <dgm:bulletEnabled val="1"/>
        </dgm:presLayoutVars>
      </dgm:prSet>
      <dgm:spPr/>
      <dgm:t>
        <a:bodyPr/>
        <a:lstStyle/>
        <a:p>
          <a:endParaRPr lang="en-US"/>
        </a:p>
      </dgm:t>
    </dgm:pt>
  </dgm:ptLst>
  <dgm:cxnLst>
    <dgm:cxn modelId="{B7DB397C-B739-40CF-AAEC-D478195A61B4}" type="presOf" srcId="{220D9973-4A2C-4787-885A-FE9ECFD86557}" destId="{A5B5A11E-F93D-4717-9BA7-5FCBAC9300E2}" srcOrd="0" destOrd="0" presId="urn:microsoft.com/office/officeart/2005/8/layout/arrow3"/>
    <dgm:cxn modelId="{BFE393BE-D39B-4B2C-8155-1528B0A109A3}" srcId="{DB29AD25-AC01-4E94-8D7E-11273E325117}" destId="{220D9973-4A2C-4787-885A-FE9ECFD86557}" srcOrd="1" destOrd="0" parTransId="{43298479-A9A1-42C0-8B9E-78F1F6CBFA89}" sibTransId="{C265A773-54DE-4767-9EB0-DCC3B8B2C570}"/>
    <dgm:cxn modelId="{973DEEC8-00E6-460E-996B-509B76E3C6A7}" type="presOf" srcId="{0A63B3BA-4EBD-46E4-9D1C-524B07546067}" destId="{339778CE-2AD1-40F4-8453-E717A70CFD0E}" srcOrd="0" destOrd="0" presId="urn:microsoft.com/office/officeart/2005/8/layout/arrow3"/>
    <dgm:cxn modelId="{77254D16-B3CF-4F8F-996C-4478561E8A69}" type="presOf" srcId="{DB29AD25-AC01-4E94-8D7E-11273E325117}" destId="{AD8910F5-8DFB-4350-89A3-2DC565CA59F9}" srcOrd="0" destOrd="0" presId="urn:microsoft.com/office/officeart/2005/8/layout/arrow3"/>
    <dgm:cxn modelId="{71CE2146-4A22-43E1-ADF9-60020042D819}" srcId="{DB29AD25-AC01-4E94-8D7E-11273E325117}" destId="{0A63B3BA-4EBD-46E4-9D1C-524B07546067}" srcOrd="0" destOrd="0" parTransId="{F6FAA717-1833-4DBF-A745-30C22E384B56}" sibTransId="{51CE314A-075E-4665-8EBE-5ECEABB6F5E6}"/>
    <dgm:cxn modelId="{0EE422D1-4F64-4095-AC8A-C86809BC9444}" type="presParOf" srcId="{AD8910F5-8DFB-4350-89A3-2DC565CA59F9}" destId="{31CA2139-EF27-48CE-AE59-8758360B9216}" srcOrd="0" destOrd="0" presId="urn:microsoft.com/office/officeart/2005/8/layout/arrow3"/>
    <dgm:cxn modelId="{82D775E7-AF55-4630-92C1-39B59A501CD0}" type="presParOf" srcId="{AD8910F5-8DFB-4350-89A3-2DC565CA59F9}" destId="{0B209DA6-0E46-4E59-BC2A-CC3057FDDF5C}" srcOrd="1" destOrd="0" presId="urn:microsoft.com/office/officeart/2005/8/layout/arrow3"/>
    <dgm:cxn modelId="{6C74BFBA-9A25-44BF-A0EA-DD80F796BC53}" type="presParOf" srcId="{AD8910F5-8DFB-4350-89A3-2DC565CA59F9}" destId="{339778CE-2AD1-40F4-8453-E717A70CFD0E}" srcOrd="2" destOrd="0" presId="urn:microsoft.com/office/officeart/2005/8/layout/arrow3"/>
    <dgm:cxn modelId="{35151E65-9767-4EBE-842C-7BFF8671FCDB}" type="presParOf" srcId="{AD8910F5-8DFB-4350-89A3-2DC565CA59F9}" destId="{94F48F5D-A487-4D2C-BEFA-FC555889E872}" srcOrd="3" destOrd="0" presId="urn:microsoft.com/office/officeart/2005/8/layout/arrow3"/>
    <dgm:cxn modelId="{3AE3166D-C819-4B07-9392-42DC05B3EFE4}" type="presParOf" srcId="{AD8910F5-8DFB-4350-89A3-2DC565CA59F9}" destId="{A5B5A11E-F93D-4717-9BA7-5FCBAC9300E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354793-3F55-410B-882E-222C3A4EE1BE}"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1B71012D-7211-4AC3-9545-73D7D0F7F455}">
      <dgm:prSet phldrT="[Text]"/>
      <dgm:spPr/>
      <dgm:t>
        <a:bodyPr/>
        <a:lstStyle/>
        <a:p>
          <a:r>
            <a:rPr lang="en-US" dirty="0" smtClean="0"/>
            <a:t>Real estate keeps pace with/exceeds inflation</a:t>
          </a:r>
          <a:endParaRPr lang="en-US" dirty="0"/>
        </a:p>
      </dgm:t>
    </dgm:pt>
    <dgm:pt modelId="{CFAEF769-66AA-4C97-B224-20F4EE561A86}" type="parTrans" cxnId="{B1FF97C8-3471-4E64-87DE-26BF8CE03948}">
      <dgm:prSet/>
      <dgm:spPr/>
      <dgm:t>
        <a:bodyPr/>
        <a:lstStyle/>
        <a:p>
          <a:endParaRPr lang="en-US"/>
        </a:p>
      </dgm:t>
    </dgm:pt>
    <dgm:pt modelId="{1B618865-0A27-4942-A8FF-CF1D2FECA4BF}" type="sibTrans" cxnId="{B1FF97C8-3471-4E64-87DE-26BF8CE03948}">
      <dgm:prSet/>
      <dgm:spPr/>
      <dgm:t>
        <a:bodyPr/>
        <a:lstStyle/>
        <a:p>
          <a:endParaRPr lang="en-US"/>
        </a:p>
      </dgm:t>
    </dgm:pt>
    <dgm:pt modelId="{2F2C80D4-D07A-46BE-BD04-BDED83F66353}">
      <dgm:prSet phldrT="[Text]"/>
      <dgm:spPr/>
      <dgm:t>
        <a:bodyPr/>
        <a:lstStyle/>
        <a:p>
          <a:r>
            <a:rPr lang="en-US" dirty="0" smtClean="0"/>
            <a:t>Lowest interest rates since 1950’s</a:t>
          </a:r>
          <a:endParaRPr lang="en-US" dirty="0"/>
        </a:p>
      </dgm:t>
    </dgm:pt>
    <dgm:pt modelId="{147F7F67-BA67-40FD-90EC-7AC950A42F60}" type="parTrans" cxnId="{7B120A1E-5AED-4CC2-9577-87E78A1A5E6E}">
      <dgm:prSet/>
      <dgm:spPr/>
      <dgm:t>
        <a:bodyPr/>
        <a:lstStyle/>
        <a:p>
          <a:endParaRPr lang="en-US"/>
        </a:p>
      </dgm:t>
    </dgm:pt>
    <dgm:pt modelId="{E268A49F-7047-42CA-B8F4-2882B0125BE3}" type="sibTrans" cxnId="{7B120A1E-5AED-4CC2-9577-87E78A1A5E6E}">
      <dgm:prSet/>
      <dgm:spPr/>
      <dgm:t>
        <a:bodyPr/>
        <a:lstStyle/>
        <a:p>
          <a:endParaRPr lang="en-US"/>
        </a:p>
      </dgm:t>
    </dgm:pt>
    <dgm:pt modelId="{6232B9C1-C375-4A3A-9223-181065EC8002}">
      <dgm:prSet phldrT="[Text]"/>
      <dgm:spPr/>
      <dgm:t>
        <a:bodyPr/>
        <a:lstStyle/>
        <a:p>
          <a:r>
            <a:rPr lang="en-US" dirty="0" smtClean="0"/>
            <a:t>Increasing interest rates add up fast/questionable future </a:t>
          </a:r>
          <a:r>
            <a:rPr lang="en-US" dirty="0" smtClean="0"/>
            <a:t>availability</a:t>
          </a:r>
          <a:endParaRPr lang="en-US" dirty="0"/>
        </a:p>
      </dgm:t>
    </dgm:pt>
    <dgm:pt modelId="{9CAF1D37-1B1A-40B1-A867-C24C191F9CBC}" type="parTrans" cxnId="{1A1A5DA8-3D9D-4323-A67A-3BA299DEC54B}">
      <dgm:prSet/>
      <dgm:spPr/>
      <dgm:t>
        <a:bodyPr/>
        <a:lstStyle/>
        <a:p>
          <a:endParaRPr lang="en-US"/>
        </a:p>
      </dgm:t>
    </dgm:pt>
    <dgm:pt modelId="{84B1BECF-F53C-4770-8B02-BE8398D29D24}" type="sibTrans" cxnId="{1A1A5DA8-3D9D-4323-A67A-3BA299DEC54B}">
      <dgm:prSet/>
      <dgm:spPr/>
      <dgm:t>
        <a:bodyPr/>
        <a:lstStyle/>
        <a:p>
          <a:endParaRPr lang="en-US"/>
        </a:p>
      </dgm:t>
    </dgm:pt>
    <dgm:pt modelId="{B2A87C8C-7127-4CCE-98A2-715625E0DB19}">
      <dgm:prSet/>
      <dgm:spPr/>
      <dgm:t>
        <a:bodyPr/>
        <a:lstStyle/>
        <a:p>
          <a:r>
            <a:rPr lang="en-US" dirty="0" smtClean="0"/>
            <a:t>Certain Markets have already bottomed</a:t>
          </a:r>
          <a:endParaRPr lang="en-US" dirty="0"/>
        </a:p>
      </dgm:t>
    </dgm:pt>
    <dgm:pt modelId="{DB60153D-4452-47C2-9C42-3D255DA1B2F3}" type="parTrans" cxnId="{4AABEFF9-6491-4BC4-976C-D0BAB2140149}">
      <dgm:prSet/>
      <dgm:spPr/>
      <dgm:t>
        <a:bodyPr/>
        <a:lstStyle/>
        <a:p>
          <a:endParaRPr lang="en-US"/>
        </a:p>
      </dgm:t>
    </dgm:pt>
    <dgm:pt modelId="{049609FE-B395-480E-A005-82A954B39C4D}" type="sibTrans" cxnId="{4AABEFF9-6491-4BC4-976C-D0BAB2140149}">
      <dgm:prSet/>
      <dgm:spPr/>
      <dgm:t>
        <a:bodyPr/>
        <a:lstStyle/>
        <a:p>
          <a:endParaRPr lang="en-US"/>
        </a:p>
      </dgm:t>
    </dgm:pt>
    <dgm:pt modelId="{BE23D0E3-6977-4A97-B764-5941FD32A64E}">
      <dgm:prSet/>
      <dgm:spPr/>
      <dgm:t>
        <a:bodyPr/>
        <a:lstStyle/>
        <a:p>
          <a:r>
            <a:rPr lang="en-US" dirty="0" smtClean="0"/>
            <a:t>Forced </a:t>
          </a:r>
          <a:r>
            <a:rPr lang="en-US" dirty="0" smtClean="0"/>
            <a:t>Savings </a:t>
          </a:r>
          <a:r>
            <a:rPr lang="en-US" dirty="0" smtClean="0"/>
            <a:t>Build wealth</a:t>
          </a:r>
          <a:endParaRPr lang="en-US" dirty="0"/>
        </a:p>
      </dgm:t>
    </dgm:pt>
    <dgm:pt modelId="{92B64534-C225-4C72-9641-BC7B253C88BF}" type="parTrans" cxnId="{F985E55D-8B83-40EC-A649-55A2B4A8D239}">
      <dgm:prSet/>
      <dgm:spPr/>
      <dgm:t>
        <a:bodyPr/>
        <a:lstStyle/>
        <a:p>
          <a:endParaRPr lang="en-US"/>
        </a:p>
      </dgm:t>
    </dgm:pt>
    <dgm:pt modelId="{D91A1C88-B877-4E24-A0FB-6E9F374C2505}" type="sibTrans" cxnId="{F985E55D-8B83-40EC-A649-55A2B4A8D239}">
      <dgm:prSet/>
      <dgm:spPr/>
      <dgm:t>
        <a:bodyPr/>
        <a:lstStyle/>
        <a:p>
          <a:endParaRPr lang="en-US"/>
        </a:p>
      </dgm:t>
    </dgm:pt>
    <dgm:pt modelId="{2664F22A-CF72-4197-9635-A0334465EE43}" type="pres">
      <dgm:prSet presAssocID="{23354793-3F55-410B-882E-222C3A4EE1BE}" presName="Name0" presStyleCnt="0">
        <dgm:presLayoutVars>
          <dgm:chMax val="7"/>
          <dgm:chPref val="7"/>
          <dgm:dir/>
        </dgm:presLayoutVars>
      </dgm:prSet>
      <dgm:spPr/>
      <dgm:t>
        <a:bodyPr/>
        <a:lstStyle/>
        <a:p>
          <a:endParaRPr lang="en-US"/>
        </a:p>
      </dgm:t>
    </dgm:pt>
    <dgm:pt modelId="{F55F8592-8BC5-4D79-B5FE-54AB39EB38E6}" type="pres">
      <dgm:prSet presAssocID="{23354793-3F55-410B-882E-222C3A4EE1BE}" presName="Name1" presStyleCnt="0"/>
      <dgm:spPr/>
    </dgm:pt>
    <dgm:pt modelId="{07DFD00F-0D21-4AAA-A059-73B31FA7E732}" type="pres">
      <dgm:prSet presAssocID="{23354793-3F55-410B-882E-222C3A4EE1BE}" presName="cycle" presStyleCnt="0"/>
      <dgm:spPr/>
    </dgm:pt>
    <dgm:pt modelId="{0ADDCED9-4DD2-4B9F-A9C0-F26560D128F3}" type="pres">
      <dgm:prSet presAssocID="{23354793-3F55-410B-882E-222C3A4EE1BE}" presName="srcNode" presStyleLbl="node1" presStyleIdx="0" presStyleCnt="5"/>
      <dgm:spPr/>
    </dgm:pt>
    <dgm:pt modelId="{49C7000E-D78D-4FA4-A4CB-715DBBC81F15}" type="pres">
      <dgm:prSet presAssocID="{23354793-3F55-410B-882E-222C3A4EE1BE}" presName="conn" presStyleLbl="parChTrans1D2" presStyleIdx="0" presStyleCnt="1"/>
      <dgm:spPr/>
      <dgm:t>
        <a:bodyPr/>
        <a:lstStyle/>
        <a:p>
          <a:endParaRPr lang="en-US"/>
        </a:p>
      </dgm:t>
    </dgm:pt>
    <dgm:pt modelId="{60AF59F2-53F1-4A69-9BD5-726CAA1C2F09}" type="pres">
      <dgm:prSet presAssocID="{23354793-3F55-410B-882E-222C3A4EE1BE}" presName="extraNode" presStyleLbl="node1" presStyleIdx="0" presStyleCnt="5"/>
      <dgm:spPr/>
    </dgm:pt>
    <dgm:pt modelId="{21EB93E1-77C1-432D-BBF5-8C511F549634}" type="pres">
      <dgm:prSet presAssocID="{23354793-3F55-410B-882E-222C3A4EE1BE}" presName="dstNode" presStyleLbl="node1" presStyleIdx="0" presStyleCnt="5"/>
      <dgm:spPr/>
    </dgm:pt>
    <dgm:pt modelId="{EFDAD487-D7CD-44B1-ABF8-3879F6F58982}" type="pres">
      <dgm:prSet presAssocID="{1B71012D-7211-4AC3-9545-73D7D0F7F455}" presName="text_1" presStyleLbl="node1" presStyleIdx="0" presStyleCnt="5">
        <dgm:presLayoutVars>
          <dgm:bulletEnabled val="1"/>
        </dgm:presLayoutVars>
      </dgm:prSet>
      <dgm:spPr/>
      <dgm:t>
        <a:bodyPr/>
        <a:lstStyle/>
        <a:p>
          <a:endParaRPr lang="en-US"/>
        </a:p>
      </dgm:t>
    </dgm:pt>
    <dgm:pt modelId="{53C21ADC-1FF4-4536-AB9E-6AA001F24C4B}" type="pres">
      <dgm:prSet presAssocID="{1B71012D-7211-4AC3-9545-73D7D0F7F455}" presName="accent_1" presStyleCnt="0"/>
      <dgm:spPr/>
    </dgm:pt>
    <dgm:pt modelId="{4FC105D1-8CF4-4954-A85E-9D14DDC756F2}" type="pres">
      <dgm:prSet presAssocID="{1B71012D-7211-4AC3-9545-73D7D0F7F455}" presName="accentRepeatNode" presStyleLbl="solidFgAcc1" presStyleIdx="0" presStyleCnt="5"/>
      <dgm:spPr/>
    </dgm:pt>
    <dgm:pt modelId="{5233008C-6F01-4315-BCD6-178E17BA4C86}" type="pres">
      <dgm:prSet presAssocID="{2F2C80D4-D07A-46BE-BD04-BDED83F66353}" presName="text_2" presStyleLbl="node1" presStyleIdx="1" presStyleCnt="5">
        <dgm:presLayoutVars>
          <dgm:bulletEnabled val="1"/>
        </dgm:presLayoutVars>
      </dgm:prSet>
      <dgm:spPr/>
      <dgm:t>
        <a:bodyPr/>
        <a:lstStyle/>
        <a:p>
          <a:endParaRPr lang="en-US"/>
        </a:p>
      </dgm:t>
    </dgm:pt>
    <dgm:pt modelId="{ED5C0AC8-97B5-49FA-9BC5-115923836005}" type="pres">
      <dgm:prSet presAssocID="{2F2C80D4-D07A-46BE-BD04-BDED83F66353}" presName="accent_2" presStyleCnt="0"/>
      <dgm:spPr/>
    </dgm:pt>
    <dgm:pt modelId="{CEE162F6-CA0A-4DBF-BF8D-325646519D63}" type="pres">
      <dgm:prSet presAssocID="{2F2C80D4-D07A-46BE-BD04-BDED83F66353}" presName="accentRepeatNode" presStyleLbl="solidFgAcc1" presStyleIdx="1" presStyleCnt="5"/>
      <dgm:spPr/>
    </dgm:pt>
    <dgm:pt modelId="{5348D488-6158-437C-8C6C-A5C6D01BA56A}" type="pres">
      <dgm:prSet presAssocID="{6232B9C1-C375-4A3A-9223-181065EC8002}" presName="text_3" presStyleLbl="node1" presStyleIdx="2" presStyleCnt="5" custLinFactNeighborX="-362">
        <dgm:presLayoutVars>
          <dgm:bulletEnabled val="1"/>
        </dgm:presLayoutVars>
      </dgm:prSet>
      <dgm:spPr/>
      <dgm:t>
        <a:bodyPr/>
        <a:lstStyle/>
        <a:p>
          <a:endParaRPr lang="en-US"/>
        </a:p>
      </dgm:t>
    </dgm:pt>
    <dgm:pt modelId="{4F786D71-18D1-4F74-AC2B-940E4DCB0EC5}" type="pres">
      <dgm:prSet presAssocID="{6232B9C1-C375-4A3A-9223-181065EC8002}" presName="accent_3" presStyleCnt="0"/>
      <dgm:spPr/>
    </dgm:pt>
    <dgm:pt modelId="{19A5E37D-39BC-4153-ADE2-6E1263578D94}" type="pres">
      <dgm:prSet presAssocID="{6232B9C1-C375-4A3A-9223-181065EC8002}" presName="accentRepeatNode" presStyleLbl="solidFgAcc1" presStyleIdx="2" presStyleCnt="5"/>
      <dgm:spPr/>
    </dgm:pt>
    <dgm:pt modelId="{E9E0353F-DA54-4351-AA4A-0C95C70478FB}" type="pres">
      <dgm:prSet presAssocID="{B2A87C8C-7127-4CCE-98A2-715625E0DB19}" presName="text_4" presStyleLbl="node1" presStyleIdx="3" presStyleCnt="5">
        <dgm:presLayoutVars>
          <dgm:bulletEnabled val="1"/>
        </dgm:presLayoutVars>
      </dgm:prSet>
      <dgm:spPr/>
      <dgm:t>
        <a:bodyPr/>
        <a:lstStyle/>
        <a:p>
          <a:endParaRPr lang="en-US"/>
        </a:p>
      </dgm:t>
    </dgm:pt>
    <dgm:pt modelId="{11183952-14BD-4CA9-B8FC-DAE7D8BE6F2B}" type="pres">
      <dgm:prSet presAssocID="{B2A87C8C-7127-4CCE-98A2-715625E0DB19}" presName="accent_4" presStyleCnt="0"/>
      <dgm:spPr/>
    </dgm:pt>
    <dgm:pt modelId="{A269FB88-CB27-4415-8EEA-272D4961C633}" type="pres">
      <dgm:prSet presAssocID="{B2A87C8C-7127-4CCE-98A2-715625E0DB19}" presName="accentRepeatNode" presStyleLbl="solidFgAcc1" presStyleIdx="3" presStyleCnt="5"/>
      <dgm:spPr/>
    </dgm:pt>
    <dgm:pt modelId="{39A1B826-331E-4FFE-B671-D6C200E60B31}" type="pres">
      <dgm:prSet presAssocID="{BE23D0E3-6977-4A97-B764-5941FD32A64E}" presName="text_5" presStyleLbl="node1" presStyleIdx="4" presStyleCnt="5">
        <dgm:presLayoutVars>
          <dgm:bulletEnabled val="1"/>
        </dgm:presLayoutVars>
      </dgm:prSet>
      <dgm:spPr/>
      <dgm:t>
        <a:bodyPr/>
        <a:lstStyle/>
        <a:p>
          <a:endParaRPr lang="en-US"/>
        </a:p>
      </dgm:t>
    </dgm:pt>
    <dgm:pt modelId="{05E268C8-E65F-4306-8454-7E80B01A56F4}" type="pres">
      <dgm:prSet presAssocID="{BE23D0E3-6977-4A97-B764-5941FD32A64E}" presName="accent_5" presStyleCnt="0"/>
      <dgm:spPr/>
    </dgm:pt>
    <dgm:pt modelId="{ABE78FA6-B088-4BED-88DC-381B03D20C60}" type="pres">
      <dgm:prSet presAssocID="{BE23D0E3-6977-4A97-B764-5941FD32A64E}" presName="accentRepeatNode" presStyleLbl="solidFgAcc1" presStyleIdx="4" presStyleCnt="5"/>
      <dgm:spPr/>
    </dgm:pt>
  </dgm:ptLst>
  <dgm:cxnLst>
    <dgm:cxn modelId="{7B120A1E-5AED-4CC2-9577-87E78A1A5E6E}" srcId="{23354793-3F55-410B-882E-222C3A4EE1BE}" destId="{2F2C80D4-D07A-46BE-BD04-BDED83F66353}" srcOrd="1" destOrd="0" parTransId="{147F7F67-BA67-40FD-90EC-7AC950A42F60}" sibTransId="{E268A49F-7047-42CA-B8F4-2882B0125BE3}"/>
    <dgm:cxn modelId="{9DA2560B-AD42-4513-88CF-1EAF8341A1EB}" type="presOf" srcId="{2F2C80D4-D07A-46BE-BD04-BDED83F66353}" destId="{5233008C-6F01-4315-BCD6-178E17BA4C86}" srcOrd="0" destOrd="0" presId="urn:microsoft.com/office/officeart/2008/layout/VerticalCurvedList"/>
    <dgm:cxn modelId="{1A1A5DA8-3D9D-4323-A67A-3BA299DEC54B}" srcId="{23354793-3F55-410B-882E-222C3A4EE1BE}" destId="{6232B9C1-C375-4A3A-9223-181065EC8002}" srcOrd="2" destOrd="0" parTransId="{9CAF1D37-1B1A-40B1-A867-C24C191F9CBC}" sibTransId="{84B1BECF-F53C-4770-8B02-BE8398D29D24}"/>
    <dgm:cxn modelId="{80B9FA67-5673-4C61-B1C9-1A88EE4F3376}" type="presOf" srcId="{BE23D0E3-6977-4A97-B764-5941FD32A64E}" destId="{39A1B826-331E-4FFE-B671-D6C200E60B31}" srcOrd="0" destOrd="0" presId="urn:microsoft.com/office/officeart/2008/layout/VerticalCurvedList"/>
    <dgm:cxn modelId="{B1FF97C8-3471-4E64-87DE-26BF8CE03948}" srcId="{23354793-3F55-410B-882E-222C3A4EE1BE}" destId="{1B71012D-7211-4AC3-9545-73D7D0F7F455}" srcOrd="0" destOrd="0" parTransId="{CFAEF769-66AA-4C97-B224-20F4EE561A86}" sibTransId="{1B618865-0A27-4942-A8FF-CF1D2FECA4BF}"/>
    <dgm:cxn modelId="{87364D5C-CBC5-40DC-A917-7A5C5F902E03}" type="presOf" srcId="{6232B9C1-C375-4A3A-9223-181065EC8002}" destId="{5348D488-6158-437C-8C6C-A5C6D01BA56A}" srcOrd="0" destOrd="0" presId="urn:microsoft.com/office/officeart/2008/layout/VerticalCurvedList"/>
    <dgm:cxn modelId="{F985E55D-8B83-40EC-A649-55A2B4A8D239}" srcId="{23354793-3F55-410B-882E-222C3A4EE1BE}" destId="{BE23D0E3-6977-4A97-B764-5941FD32A64E}" srcOrd="4" destOrd="0" parTransId="{92B64534-C225-4C72-9641-BC7B253C88BF}" sibTransId="{D91A1C88-B877-4E24-A0FB-6E9F374C2505}"/>
    <dgm:cxn modelId="{19A8139E-D544-48ED-AFFC-8ADCEEFBC7FE}" type="presOf" srcId="{1B618865-0A27-4942-A8FF-CF1D2FECA4BF}" destId="{49C7000E-D78D-4FA4-A4CB-715DBBC81F15}" srcOrd="0" destOrd="0" presId="urn:microsoft.com/office/officeart/2008/layout/VerticalCurvedList"/>
    <dgm:cxn modelId="{B7D94BDE-8F35-44AE-AAAB-E36B8AD6A2D2}" type="presOf" srcId="{B2A87C8C-7127-4CCE-98A2-715625E0DB19}" destId="{E9E0353F-DA54-4351-AA4A-0C95C70478FB}" srcOrd="0" destOrd="0" presId="urn:microsoft.com/office/officeart/2008/layout/VerticalCurvedList"/>
    <dgm:cxn modelId="{4AABEFF9-6491-4BC4-976C-D0BAB2140149}" srcId="{23354793-3F55-410B-882E-222C3A4EE1BE}" destId="{B2A87C8C-7127-4CCE-98A2-715625E0DB19}" srcOrd="3" destOrd="0" parTransId="{DB60153D-4452-47C2-9C42-3D255DA1B2F3}" sibTransId="{049609FE-B395-480E-A005-82A954B39C4D}"/>
    <dgm:cxn modelId="{7171252D-2934-4C99-9AA7-193C9B2C5536}" type="presOf" srcId="{1B71012D-7211-4AC3-9545-73D7D0F7F455}" destId="{EFDAD487-D7CD-44B1-ABF8-3879F6F58982}" srcOrd="0" destOrd="0" presId="urn:microsoft.com/office/officeart/2008/layout/VerticalCurvedList"/>
    <dgm:cxn modelId="{B3BB539F-6C98-4CD1-85A7-B82DA99AF23A}" type="presOf" srcId="{23354793-3F55-410B-882E-222C3A4EE1BE}" destId="{2664F22A-CF72-4197-9635-A0334465EE43}" srcOrd="0" destOrd="0" presId="urn:microsoft.com/office/officeart/2008/layout/VerticalCurvedList"/>
    <dgm:cxn modelId="{41485F40-BF2A-4B47-BDEF-24B31B311EA6}" type="presParOf" srcId="{2664F22A-CF72-4197-9635-A0334465EE43}" destId="{F55F8592-8BC5-4D79-B5FE-54AB39EB38E6}" srcOrd="0" destOrd="0" presId="urn:microsoft.com/office/officeart/2008/layout/VerticalCurvedList"/>
    <dgm:cxn modelId="{15454352-8414-4B97-90FD-1BA968D34868}" type="presParOf" srcId="{F55F8592-8BC5-4D79-B5FE-54AB39EB38E6}" destId="{07DFD00F-0D21-4AAA-A059-73B31FA7E732}" srcOrd="0" destOrd="0" presId="urn:microsoft.com/office/officeart/2008/layout/VerticalCurvedList"/>
    <dgm:cxn modelId="{77988534-DC15-47A4-9A1A-573BB715792A}" type="presParOf" srcId="{07DFD00F-0D21-4AAA-A059-73B31FA7E732}" destId="{0ADDCED9-4DD2-4B9F-A9C0-F26560D128F3}" srcOrd="0" destOrd="0" presId="urn:microsoft.com/office/officeart/2008/layout/VerticalCurvedList"/>
    <dgm:cxn modelId="{6397D2E8-D673-4DD1-A5A1-6074F316B43D}" type="presParOf" srcId="{07DFD00F-0D21-4AAA-A059-73B31FA7E732}" destId="{49C7000E-D78D-4FA4-A4CB-715DBBC81F15}" srcOrd="1" destOrd="0" presId="urn:microsoft.com/office/officeart/2008/layout/VerticalCurvedList"/>
    <dgm:cxn modelId="{9FC2C2EE-5471-40B6-95D2-2383C1A8B7EE}" type="presParOf" srcId="{07DFD00F-0D21-4AAA-A059-73B31FA7E732}" destId="{60AF59F2-53F1-4A69-9BD5-726CAA1C2F09}" srcOrd="2" destOrd="0" presId="urn:microsoft.com/office/officeart/2008/layout/VerticalCurvedList"/>
    <dgm:cxn modelId="{67E34549-6803-48FF-ACC0-481E093AFA24}" type="presParOf" srcId="{07DFD00F-0D21-4AAA-A059-73B31FA7E732}" destId="{21EB93E1-77C1-432D-BBF5-8C511F549634}" srcOrd="3" destOrd="0" presId="urn:microsoft.com/office/officeart/2008/layout/VerticalCurvedList"/>
    <dgm:cxn modelId="{2361D137-888D-4435-B864-3048AA3C22FA}" type="presParOf" srcId="{F55F8592-8BC5-4D79-B5FE-54AB39EB38E6}" destId="{EFDAD487-D7CD-44B1-ABF8-3879F6F58982}" srcOrd="1" destOrd="0" presId="urn:microsoft.com/office/officeart/2008/layout/VerticalCurvedList"/>
    <dgm:cxn modelId="{27AC3CFF-B5B4-4919-96B8-06A870E83403}" type="presParOf" srcId="{F55F8592-8BC5-4D79-B5FE-54AB39EB38E6}" destId="{53C21ADC-1FF4-4536-AB9E-6AA001F24C4B}" srcOrd="2" destOrd="0" presId="urn:microsoft.com/office/officeart/2008/layout/VerticalCurvedList"/>
    <dgm:cxn modelId="{2B521D60-D30B-4579-8680-72B9201CFB64}" type="presParOf" srcId="{53C21ADC-1FF4-4536-AB9E-6AA001F24C4B}" destId="{4FC105D1-8CF4-4954-A85E-9D14DDC756F2}" srcOrd="0" destOrd="0" presId="urn:microsoft.com/office/officeart/2008/layout/VerticalCurvedList"/>
    <dgm:cxn modelId="{6F40CD8A-933A-4E9E-9A7F-D79E43478092}" type="presParOf" srcId="{F55F8592-8BC5-4D79-B5FE-54AB39EB38E6}" destId="{5233008C-6F01-4315-BCD6-178E17BA4C86}" srcOrd="3" destOrd="0" presId="urn:microsoft.com/office/officeart/2008/layout/VerticalCurvedList"/>
    <dgm:cxn modelId="{E3E22916-8479-412D-AA0C-9E4247635C06}" type="presParOf" srcId="{F55F8592-8BC5-4D79-B5FE-54AB39EB38E6}" destId="{ED5C0AC8-97B5-49FA-9BC5-115923836005}" srcOrd="4" destOrd="0" presId="urn:microsoft.com/office/officeart/2008/layout/VerticalCurvedList"/>
    <dgm:cxn modelId="{25A33920-032C-4569-841F-A579D3DD22C2}" type="presParOf" srcId="{ED5C0AC8-97B5-49FA-9BC5-115923836005}" destId="{CEE162F6-CA0A-4DBF-BF8D-325646519D63}" srcOrd="0" destOrd="0" presId="urn:microsoft.com/office/officeart/2008/layout/VerticalCurvedList"/>
    <dgm:cxn modelId="{EDAC8EC0-FCB3-43C0-BA63-CD7E4D5D34F5}" type="presParOf" srcId="{F55F8592-8BC5-4D79-B5FE-54AB39EB38E6}" destId="{5348D488-6158-437C-8C6C-A5C6D01BA56A}" srcOrd="5" destOrd="0" presId="urn:microsoft.com/office/officeart/2008/layout/VerticalCurvedList"/>
    <dgm:cxn modelId="{9F028520-98AE-4609-BF7F-CD880CEA9338}" type="presParOf" srcId="{F55F8592-8BC5-4D79-B5FE-54AB39EB38E6}" destId="{4F786D71-18D1-4F74-AC2B-940E4DCB0EC5}" srcOrd="6" destOrd="0" presId="urn:microsoft.com/office/officeart/2008/layout/VerticalCurvedList"/>
    <dgm:cxn modelId="{E30FA146-38DF-46EC-98B6-0865210D97EF}" type="presParOf" srcId="{4F786D71-18D1-4F74-AC2B-940E4DCB0EC5}" destId="{19A5E37D-39BC-4153-ADE2-6E1263578D94}" srcOrd="0" destOrd="0" presId="urn:microsoft.com/office/officeart/2008/layout/VerticalCurvedList"/>
    <dgm:cxn modelId="{0F25558B-C5FA-4E18-BC9A-EB842592E08D}" type="presParOf" srcId="{F55F8592-8BC5-4D79-B5FE-54AB39EB38E6}" destId="{E9E0353F-DA54-4351-AA4A-0C95C70478FB}" srcOrd="7" destOrd="0" presId="urn:microsoft.com/office/officeart/2008/layout/VerticalCurvedList"/>
    <dgm:cxn modelId="{512B98E0-51ED-4408-8B96-2FE67D04BFA3}" type="presParOf" srcId="{F55F8592-8BC5-4D79-B5FE-54AB39EB38E6}" destId="{11183952-14BD-4CA9-B8FC-DAE7D8BE6F2B}" srcOrd="8" destOrd="0" presId="urn:microsoft.com/office/officeart/2008/layout/VerticalCurvedList"/>
    <dgm:cxn modelId="{67358C8D-46EE-4B42-A4C7-6C6039CD09AE}" type="presParOf" srcId="{11183952-14BD-4CA9-B8FC-DAE7D8BE6F2B}" destId="{A269FB88-CB27-4415-8EEA-272D4961C633}" srcOrd="0" destOrd="0" presId="urn:microsoft.com/office/officeart/2008/layout/VerticalCurvedList"/>
    <dgm:cxn modelId="{DDD40E3E-0AAA-454D-B0E0-2A35E1EE5BAE}" type="presParOf" srcId="{F55F8592-8BC5-4D79-B5FE-54AB39EB38E6}" destId="{39A1B826-331E-4FFE-B671-D6C200E60B31}" srcOrd="9" destOrd="0" presId="urn:microsoft.com/office/officeart/2008/layout/VerticalCurvedList"/>
    <dgm:cxn modelId="{3C99A6EF-8C10-4F80-B5DB-8D3E52449BC0}" type="presParOf" srcId="{F55F8592-8BC5-4D79-B5FE-54AB39EB38E6}" destId="{05E268C8-E65F-4306-8454-7E80B01A56F4}" srcOrd="10" destOrd="0" presId="urn:microsoft.com/office/officeart/2008/layout/VerticalCurvedList"/>
    <dgm:cxn modelId="{8A064762-CB9D-4ACF-95D5-0F8637B60AA2}" type="presParOf" srcId="{05E268C8-E65F-4306-8454-7E80B01A56F4}" destId="{ABE78FA6-B088-4BED-88DC-381B03D20C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CEAB5-FE0D-4B9D-A888-B5A307699FAF}" type="doc">
      <dgm:prSet loTypeId="urn:microsoft.com/office/officeart/2005/8/layout/vList4" loCatId="list" qsTypeId="urn:microsoft.com/office/officeart/2005/8/quickstyle/3d3" qsCatId="3D" csTypeId="urn:microsoft.com/office/officeart/2005/8/colors/colorful1" csCatId="colorful" phldr="1"/>
      <dgm:spPr/>
      <dgm:t>
        <a:bodyPr/>
        <a:lstStyle/>
        <a:p>
          <a:endParaRPr lang="en-US"/>
        </a:p>
      </dgm:t>
    </dgm:pt>
    <dgm:pt modelId="{8383C3D1-F141-4163-A567-1C01D573D5E5}">
      <dgm:prSet phldrT="[Text]"/>
      <dgm:spPr/>
      <dgm:t>
        <a:bodyPr/>
        <a:lstStyle/>
        <a:p>
          <a:r>
            <a:rPr lang="en-US" dirty="0" smtClean="0"/>
            <a:t>Loan did not fund on time</a:t>
          </a:r>
        </a:p>
        <a:p>
          <a:r>
            <a:rPr lang="en-US" dirty="0" smtClean="0"/>
            <a:t>Lender did not approve terms</a:t>
          </a:r>
        </a:p>
        <a:p>
          <a:r>
            <a:rPr lang="en-US" dirty="0" smtClean="0"/>
            <a:t>Trouble with buyer’s loan approval</a:t>
          </a:r>
        </a:p>
        <a:p>
          <a:r>
            <a:rPr lang="en-US" dirty="0" smtClean="0"/>
            <a:t>Problems/mistakes on loan documents</a:t>
          </a:r>
          <a:endParaRPr lang="en-US" dirty="0"/>
        </a:p>
      </dgm:t>
    </dgm:pt>
    <dgm:pt modelId="{C8A739A5-D859-4D01-B4D1-4B300D01AE24}" type="parTrans" cxnId="{C57701F5-E734-43BF-9CFE-8E6A899CE3D3}">
      <dgm:prSet/>
      <dgm:spPr/>
      <dgm:t>
        <a:bodyPr/>
        <a:lstStyle/>
        <a:p>
          <a:endParaRPr lang="en-US"/>
        </a:p>
      </dgm:t>
    </dgm:pt>
    <dgm:pt modelId="{A512C128-0F67-49C9-A9F6-D8E0D57BF853}" type="sibTrans" cxnId="{C57701F5-E734-43BF-9CFE-8E6A899CE3D3}">
      <dgm:prSet/>
      <dgm:spPr/>
      <dgm:t>
        <a:bodyPr/>
        <a:lstStyle/>
        <a:p>
          <a:endParaRPr lang="en-US"/>
        </a:p>
      </dgm:t>
    </dgm:pt>
    <dgm:pt modelId="{EC313A3B-9BAA-4FB0-9391-8812AC9DE659}">
      <dgm:prSet phldrT="[Text]"/>
      <dgm:spPr/>
      <dgm:t>
        <a:bodyPr/>
        <a:lstStyle/>
        <a:p>
          <a:r>
            <a:rPr lang="en-US" dirty="0" smtClean="0"/>
            <a:t>Paperwork not completed on time</a:t>
          </a:r>
        </a:p>
        <a:p>
          <a:r>
            <a:rPr lang="en-US" dirty="0" smtClean="0"/>
            <a:t>Walk-through changes not completed</a:t>
          </a:r>
        </a:p>
        <a:p>
          <a:r>
            <a:rPr lang="en-US" dirty="0" smtClean="0"/>
            <a:t>Title company late with recording</a:t>
          </a:r>
        </a:p>
        <a:p>
          <a:r>
            <a:rPr lang="en-US" dirty="0" smtClean="0"/>
            <a:t>Mistakes by other agent</a:t>
          </a:r>
        </a:p>
        <a:p>
          <a:r>
            <a:rPr lang="en-US" dirty="0" smtClean="0"/>
            <a:t>Insurance problems</a:t>
          </a:r>
        </a:p>
        <a:p>
          <a:r>
            <a:rPr lang="en-US" dirty="0" smtClean="0"/>
            <a:t>Escrow company mistake</a:t>
          </a:r>
          <a:endParaRPr lang="en-US" dirty="0"/>
        </a:p>
      </dgm:t>
    </dgm:pt>
    <dgm:pt modelId="{F8D1870A-067E-4DF1-A3C7-2480C854832B}" type="parTrans" cxnId="{ACCAECED-AD30-40BD-B11A-FF792A43C229}">
      <dgm:prSet/>
      <dgm:spPr/>
      <dgm:t>
        <a:bodyPr/>
        <a:lstStyle/>
        <a:p>
          <a:endParaRPr lang="en-US"/>
        </a:p>
      </dgm:t>
    </dgm:pt>
    <dgm:pt modelId="{3E597132-667F-4DB2-8D5B-E69B79E91FDD}" type="sibTrans" cxnId="{ACCAECED-AD30-40BD-B11A-FF792A43C229}">
      <dgm:prSet/>
      <dgm:spPr/>
      <dgm:t>
        <a:bodyPr/>
        <a:lstStyle/>
        <a:p>
          <a:endParaRPr lang="en-US"/>
        </a:p>
      </dgm:t>
    </dgm:pt>
    <dgm:pt modelId="{3CC1901B-8E6D-4B3E-B1F3-160FB51ACCCC}" type="pres">
      <dgm:prSet presAssocID="{A40CEAB5-FE0D-4B9D-A888-B5A307699FAF}" presName="linear" presStyleCnt="0">
        <dgm:presLayoutVars>
          <dgm:dir/>
          <dgm:resizeHandles val="exact"/>
        </dgm:presLayoutVars>
      </dgm:prSet>
      <dgm:spPr/>
      <dgm:t>
        <a:bodyPr/>
        <a:lstStyle/>
        <a:p>
          <a:endParaRPr lang="en-US"/>
        </a:p>
      </dgm:t>
    </dgm:pt>
    <dgm:pt modelId="{57325BF7-18AD-4187-8F0D-E02C716E350D}" type="pres">
      <dgm:prSet presAssocID="{8383C3D1-F141-4163-A567-1C01D573D5E5}" presName="comp" presStyleCnt="0"/>
      <dgm:spPr/>
    </dgm:pt>
    <dgm:pt modelId="{906E4C84-D8EB-44A7-A176-752B6680E85D}" type="pres">
      <dgm:prSet presAssocID="{8383C3D1-F141-4163-A567-1C01D573D5E5}" presName="box" presStyleLbl="node1" presStyleIdx="0" presStyleCnt="2"/>
      <dgm:spPr/>
      <dgm:t>
        <a:bodyPr/>
        <a:lstStyle/>
        <a:p>
          <a:endParaRPr lang="en-US"/>
        </a:p>
      </dgm:t>
    </dgm:pt>
    <dgm:pt modelId="{87581D21-974A-4818-9B06-D5EFCFC59D13}" type="pres">
      <dgm:prSet presAssocID="{8383C3D1-F141-4163-A567-1C01D573D5E5}"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CF373B65-7EB2-4B16-B7F5-820B58414BF5}" type="pres">
      <dgm:prSet presAssocID="{8383C3D1-F141-4163-A567-1C01D573D5E5}" presName="text" presStyleLbl="node1" presStyleIdx="0" presStyleCnt="2">
        <dgm:presLayoutVars>
          <dgm:bulletEnabled val="1"/>
        </dgm:presLayoutVars>
      </dgm:prSet>
      <dgm:spPr/>
      <dgm:t>
        <a:bodyPr/>
        <a:lstStyle/>
        <a:p>
          <a:endParaRPr lang="en-US"/>
        </a:p>
      </dgm:t>
    </dgm:pt>
    <dgm:pt modelId="{AE03E092-77F0-4079-B015-A89CE3C5FA38}" type="pres">
      <dgm:prSet presAssocID="{A512C128-0F67-49C9-A9F6-D8E0D57BF853}" presName="spacer" presStyleCnt="0"/>
      <dgm:spPr/>
    </dgm:pt>
    <dgm:pt modelId="{B9C7D810-EDF6-46D9-8839-C55890CC4D3D}" type="pres">
      <dgm:prSet presAssocID="{EC313A3B-9BAA-4FB0-9391-8812AC9DE659}" presName="comp" presStyleCnt="0"/>
      <dgm:spPr/>
    </dgm:pt>
    <dgm:pt modelId="{B8B8D6B4-2EC9-437A-921F-6022FFFC53BD}" type="pres">
      <dgm:prSet presAssocID="{EC313A3B-9BAA-4FB0-9391-8812AC9DE659}" presName="box" presStyleLbl="node1" presStyleIdx="1" presStyleCnt="2"/>
      <dgm:spPr/>
      <dgm:t>
        <a:bodyPr/>
        <a:lstStyle/>
        <a:p>
          <a:endParaRPr lang="en-US"/>
        </a:p>
      </dgm:t>
    </dgm:pt>
    <dgm:pt modelId="{AF060A07-5BFA-40B3-9FBA-2D1129B0CAE9}" type="pres">
      <dgm:prSet presAssocID="{EC313A3B-9BAA-4FB0-9391-8812AC9DE659}"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CD2EF480-00EE-45CE-B7C6-ED981166BA16}" type="pres">
      <dgm:prSet presAssocID="{EC313A3B-9BAA-4FB0-9391-8812AC9DE659}" presName="text" presStyleLbl="node1" presStyleIdx="1" presStyleCnt="2">
        <dgm:presLayoutVars>
          <dgm:bulletEnabled val="1"/>
        </dgm:presLayoutVars>
      </dgm:prSet>
      <dgm:spPr/>
      <dgm:t>
        <a:bodyPr/>
        <a:lstStyle/>
        <a:p>
          <a:endParaRPr lang="en-US"/>
        </a:p>
      </dgm:t>
    </dgm:pt>
  </dgm:ptLst>
  <dgm:cxnLst>
    <dgm:cxn modelId="{B22DB0E4-2F2D-4167-8E64-BDBCCB70B805}" type="presOf" srcId="{A40CEAB5-FE0D-4B9D-A888-B5A307699FAF}" destId="{3CC1901B-8E6D-4B3E-B1F3-160FB51ACCCC}" srcOrd="0" destOrd="0" presId="urn:microsoft.com/office/officeart/2005/8/layout/vList4"/>
    <dgm:cxn modelId="{A6EA6302-220B-4941-AB45-C5AD0A47C811}" type="presOf" srcId="{EC313A3B-9BAA-4FB0-9391-8812AC9DE659}" destId="{B8B8D6B4-2EC9-437A-921F-6022FFFC53BD}" srcOrd="0" destOrd="0" presId="urn:microsoft.com/office/officeart/2005/8/layout/vList4"/>
    <dgm:cxn modelId="{ACCAECED-AD30-40BD-B11A-FF792A43C229}" srcId="{A40CEAB5-FE0D-4B9D-A888-B5A307699FAF}" destId="{EC313A3B-9BAA-4FB0-9391-8812AC9DE659}" srcOrd="1" destOrd="0" parTransId="{F8D1870A-067E-4DF1-A3C7-2480C854832B}" sibTransId="{3E597132-667F-4DB2-8D5B-E69B79E91FDD}"/>
    <dgm:cxn modelId="{5EB7F603-A7EB-4D81-9698-6BE36C7CCE83}" type="presOf" srcId="{EC313A3B-9BAA-4FB0-9391-8812AC9DE659}" destId="{CD2EF480-00EE-45CE-B7C6-ED981166BA16}" srcOrd="1" destOrd="0" presId="urn:microsoft.com/office/officeart/2005/8/layout/vList4"/>
    <dgm:cxn modelId="{BE2C66E6-5593-4170-9702-7081C3C027C0}" type="presOf" srcId="{8383C3D1-F141-4163-A567-1C01D573D5E5}" destId="{CF373B65-7EB2-4B16-B7F5-820B58414BF5}" srcOrd="1" destOrd="0" presId="urn:microsoft.com/office/officeart/2005/8/layout/vList4"/>
    <dgm:cxn modelId="{B4ACA5D8-5939-4DA3-B7F4-C459367E26F6}" type="presOf" srcId="{8383C3D1-F141-4163-A567-1C01D573D5E5}" destId="{906E4C84-D8EB-44A7-A176-752B6680E85D}" srcOrd="0" destOrd="0" presId="urn:microsoft.com/office/officeart/2005/8/layout/vList4"/>
    <dgm:cxn modelId="{C57701F5-E734-43BF-9CFE-8E6A899CE3D3}" srcId="{A40CEAB5-FE0D-4B9D-A888-B5A307699FAF}" destId="{8383C3D1-F141-4163-A567-1C01D573D5E5}" srcOrd="0" destOrd="0" parTransId="{C8A739A5-D859-4D01-B4D1-4B300D01AE24}" sibTransId="{A512C128-0F67-49C9-A9F6-D8E0D57BF853}"/>
    <dgm:cxn modelId="{EE26DFB4-3CC8-489B-98E3-645CC476785C}" type="presParOf" srcId="{3CC1901B-8E6D-4B3E-B1F3-160FB51ACCCC}" destId="{57325BF7-18AD-4187-8F0D-E02C716E350D}" srcOrd="0" destOrd="0" presId="urn:microsoft.com/office/officeart/2005/8/layout/vList4"/>
    <dgm:cxn modelId="{23459548-7FD8-4A41-9C94-668FFD9F160A}" type="presParOf" srcId="{57325BF7-18AD-4187-8F0D-E02C716E350D}" destId="{906E4C84-D8EB-44A7-A176-752B6680E85D}" srcOrd="0" destOrd="0" presId="urn:microsoft.com/office/officeart/2005/8/layout/vList4"/>
    <dgm:cxn modelId="{315275BE-501B-4189-864B-F8DC65BE7618}" type="presParOf" srcId="{57325BF7-18AD-4187-8F0D-E02C716E350D}" destId="{87581D21-974A-4818-9B06-D5EFCFC59D13}" srcOrd="1" destOrd="0" presId="urn:microsoft.com/office/officeart/2005/8/layout/vList4"/>
    <dgm:cxn modelId="{DB9F143F-EEF7-4220-95FE-6853ABAF1F0F}" type="presParOf" srcId="{57325BF7-18AD-4187-8F0D-E02C716E350D}" destId="{CF373B65-7EB2-4B16-B7F5-820B58414BF5}" srcOrd="2" destOrd="0" presId="urn:microsoft.com/office/officeart/2005/8/layout/vList4"/>
    <dgm:cxn modelId="{ADE803E0-958A-4502-9D82-868ADE47EE10}" type="presParOf" srcId="{3CC1901B-8E6D-4B3E-B1F3-160FB51ACCCC}" destId="{AE03E092-77F0-4079-B015-A89CE3C5FA38}" srcOrd="1" destOrd="0" presId="urn:microsoft.com/office/officeart/2005/8/layout/vList4"/>
    <dgm:cxn modelId="{F4404E99-C644-4730-86B9-D094485DBA7E}" type="presParOf" srcId="{3CC1901B-8E6D-4B3E-B1F3-160FB51ACCCC}" destId="{B9C7D810-EDF6-46D9-8839-C55890CC4D3D}" srcOrd="2" destOrd="0" presId="urn:microsoft.com/office/officeart/2005/8/layout/vList4"/>
    <dgm:cxn modelId="{4A35C96A-F7CF-4F9F-B3F7-6E9073016122}" type="presParOf" srcId="{B9C7D810-EDF6-46D9-8839-C55890CC4D3D}" destId="{B8B8D6B4-2EC9-437A-921F-6022FFFC53BD}" srcOrd="0" destOrd="0" presId="urn:microsoft.com/office/officeart/2005/8/layout/vList4"/>
    <dgm:cxn modelId="{E917A04A-2282-411B-ABA4-EE79DC2DDEE3}" type="presParOf" srcId="{B9C7D810-EDF6-46D9-8839-C55890CC4D3D}" destId="{AF060A07-5BFA-40B3-9FBA-2D1129B0CAE9}" srcOrd="1" destOrd="0" presId="urn:microsoft.com/office/officeart/2005/8/layout/vList4"/>
    <dgm:cxn modelId="{85D23EB6-68D1-46C5-9295-E22949F0BC83}" type="presParOf" srcId="{B9C7D810-EDF6-46D9-8839-C55890CC4D3D}" destId="{CD2EF480-00EE-45CE-B7C6-ED981166BA1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ACF81-2879-423B-B41B-3A114C0A71E3}" type="doc">
      <dgm:prSet loTypeId="urn:microsoft.com/office/officeart/2005/8/layout/hProcess11" loCatId="process" qsTypeId="urn:microsoft.com/office/officeart/2005/8/quickstyle/simple1" qsCatId="simple" csTypeId="urn:microsoft.com/office/officeart/2005/8/colors/accent1_2" csCatId="accent1" phldr="1"/>
      <dgm:spPr/>
    </dgm:pt>
    <dgm:pt modelId="{246C8345-05AC-4FCD-BACB-C0A4DEACB47E}">
      <dgm:prSet phldrT="[Text]"/>
      <dgm:spPr/>
      <dgm:t>
        <a:bodyPr/>
        <a:lstStyle/>
        <a:p>
          <a:pPr algn="r"/>
          <a:r>
            <a:rPr lang="en-US" dirty="0" smtClean="0"/>
            <a:t>Consider buying</a:t>
          </a:r>
          <a:endParaRPr lang="en-US" dirty="0"/>
        </a:p>
      </dgm:t>
    </dgm:pt>
    <dgm:pt modelId="{9C9D50DA-C89F-46C4-90AF-BDE3A4687E31}" type="parTrans" cxnId="{5F47017B-F76C-4EEF-BB76-78160A0CCBD1}">
      <dgm:prSet/>
      <dgm:spPr/>
      <dgm:t>
        <a:bodyPr/>
        <a:lstStyle/>
        <a:p>
          <a:endParaRPr lang="en-US"/>
        </a:p>
      </dgm:t>
    </dgm:pt>
    <dgm:pt modelId="{D557C2AE-BC3E-435D-A840-77759E3E5EBB}" type="sibTrans" cxnId="{5F47017B-F76C-4EEF-BB76-78160A0CCBD1}">
      <dgm:prSet/>
      <dgm:spPr/>
      <dgm:t>
        <a:bodyPr/>
        <a:lstStyle/>
        <a:p>
          <a:endParaRPr lang="en-US"/>
        </a:p>
      </dgm:t>
    </dgm:pt>
    <dgm:pt modelId="{D7008731-F2A2-4D79-91B0-7060F690415D}">
      <dgm:prSet phldrT="[Text]"/>
      <dgm:spPr/>
      <dgm:t>
        <a:bodyPr/>
        <a:lstStyle/>
        <a:p>
          <a:r>
            <a:rPr lang="en-US" dirty="0" smtClean="0"/>
            <a:t>Investigate homes &amp; neighborhoods</a:t>
          </a:r>
          <a:endParaRPr lang="en-US" dirty="0"/>
        </a:p>
      </dgm:t>
    </dgm:pt>
    <dgm:pt modelId="{C4B30094-5FD5-4B85-97BA-4309140D3CCC}" type="parTrans" cxnId="{6A7D2B1D-C6D3-4C2B-8448-DC9FB5F09FDC}">
      <dgm:prSet/>
      <dgm:spPr/>
      <dgm:t>
        <a:bodyPr/>
        <a:lstStyle/>
        <a:p>
          <a:endParaRPr lang="en-US"/>
        </a:p>
      </dgm:t>
    </dgm:pt>
    <dgm:pt modelId="{074EDE12-27DA-49DB-B6FD-E8C545A3B136}" type="sibTrans" cxnId="{6A7D2B1D-C6D3-4C2B-8448-DC9FB5F09FDC}">
      <dgm:prSet/>
      <dgm:spPr/>
      <dgm:t>
        <a:bodyPr/>
        <a:lstStyle/>
        <a:p>
          <a:endParaRPr lang="en-US"/>
        </a:p>
      </dgm:t>
    </dgm:pt>
    <dgm:pt modelId="{A5D4AC2B-038C-42F4-9563-93ECCDC181D8}">
      <dgm:prSet phldrT="[Text]"/>
      <dgm:spPr/>
      <dgm:t>
        <a:bodyPr/>
        <a:lstStyle/>
        <a:p>
          <a:r>
            <a:rPr lang="en-US" dirty="0" smtClean="0"/>
            <a:t>Contact agent</a:t>
          </a:r>
          <a:endParaRPr lang="en-US" dirty="0"/>
        </a:p>
      </dgm:t>
    </dgm:pt>
    <dgm:pt modelId="{885C7A64-ACA7-4AEE-84CB-EE06A9656AE8}" type="parTrans" cxnId="{0EFAB7DC-3618-4781-A0F1-FD3B44715410}">
      <dgm:prSet/>
      <dgm:spPr/>
      <dgm:t>
        <a:bodyPr/>
        <a:lstStyle/>
        <a:p>
          <a:endParaRPr lang="en-US"/>
        </a:p>
      </dgm:t>
    </dgm:pt>
    <dgm:pt modelId="{646643CD-030D-493D-994A-1947C2525020}" type="sibTrans" cxnId="{0EFAB7DC-3618-4781-A0F1-FD3B44715410}">
      <dgm:prSet/>
      <dgm:spPr/>
      <dgm:t>
        <a:bodyPr/>
        <a:lstStyle/>
        <a:p>
          <a:endParaRPr lang="en-US"/>
        </a:p>
      </dgm:t>
    </dgm:pt>
    <dgm:pt modelId="{ED5A1AB2-62F7-486B-A673-F34ECAEEF55D}">
      <dgm:prSet/>
      <dgm:spPr/>
      <dgm:t>
        <a:bodyPr/>
        <a:lstStyle/>
        <a:p>
          <a:endParaRPr lang="en-US"/>
        </a:p>
      </dgm:t>
    </dgm:pt>
    <dgm:pt modelId="{9363879F-BA1E-4C2A-8527-E61350E10A47}" type="parTrans" cxnId="{37CDFBFC-4D7F-4A6C-AC7F-2FCB23FA6F75}">
      <dgm:prSet/>
      <dgm:spPr/>
      <dgm:t>
        <a:bodyPr/>
        <a:lstStyle/>
        <a:p>
          <a:endParaRPr lang="en-US"/>
        </a:p>
      </dgm:t>
    </dgm:pt>
    <dgm:pt modelId="{D8CBA203-5A9C-4950-87DE-D74045714A21}" type="sibTrans" cxnId="{37CDFBFC-4D7F-4A6C-AC7F-2FCB23FA6F75}">
      <dgm:prSet/>
      <dgm:spPr/>
      <dgm:t>
        <a:bodyPr/>
        <a:lstStyle/>
        <a:p>
          <a:endParaRPr lang="en-US"/>
        </a:p>
      </dgm:t>
    </dgm:pt>
    <dgm:pt modelId="{8FD2B93F-355E-45E1-A800-A0CB7C953B00}">
      <dgm:prSet/>
      <dgm:spPr/>
      <dgm:t>
        <a:bodyPr/>
        <a:lstStyle/>
        <a:p>
          <a:r>
            <a:rPr lang="en-US" dirty="0" smtClean="0"/>
            <a:t>Close escrow</a:t>
          </a:r>
          <a:endParaRPr lang="en-US" dirty="0"/>
        </a:p>
      </dgm:t>
    </dgm:pt>
    <dgm:pt modelId="{5721E64A-451C-4333-997B-C6585A326316}" type="parTrans" cxnId="{9EFDCE22-695D-40AF-96A9-A72DB8C9444D}">
      <dgm:prSet/>
      <dgm:spPr/>
      <dgm:t>
        <a:bodyPr/>
        <a:lstStyle/>
        <a:p>
          <a:endParaRPr lang="en-US"/>
        </a:p>
      </dgm:t>
    </dgm:pt>
    <dgm:pt modelId="{C2F562A0-EBD8-41DE-962D-746D29D00857}" type="sibTrans" cxnId="{9EFDCE22-695D-40AF-96A9-A72DB8C9444D}">
      <dgm:prSet/>
      <dgm:spPr/>
      <dgm:t>
        <a:bodyPr/>
        <a:lstStyle/>
        <a:p>
          <a:endParaRPr lang="en-US"/>
        </a:p>
      </dgm:t>
    </dgm:pt>
    <dgm:pt modelId="{65A72731-004A-45AD-BE07-803C522405E7}" type="pres">
      <dgm:prSet presAssocID="{DBBACF81-2879-423B-B41B-3A114C0A71E3}" presName="Name0" presStyleCnt="0">
        <dgm:presLayoutVars>
          <dgm:dir/>
          <dgm:resizeHandles val="exact"/>
        </dgm:presLayoutVars>
      </dgm:prSet>
      <dgm:spPr/>
    </dgm:pt>
    <dgm:pt modelId="{E6EE5DA7-6C70-42B7-8D15-31CDAD2A75AC}" type="pres">
      <dgm:prSet presAssocID="{DBBACF81-2879-423B-B41B-3A114C0A71E3}" presName="arrow" presStyleLbl="bgShp" presStyleIdx="0" presStyleCnt="1"/>
      <dgm:spPr/>
    </dgm:pt>
    <dgm:pt modelId="{5510DE81-671F-430F-934E-7870CAA7CF19}" type="pres">
      <dgm:prSet presAssocID="{DBBACF81-2879-423B-B41B-3A114C0A71E3}" presName="points" presStyleCnt="0"/>
      <dgm:spPr/>
    </dgm:pt>
    <dgm:pt modelId="{2927A9C1-E3DA-4480-A5BC-1C747224FEDC}" type="pres">
      <dgm:prSet presAssocID="{246C8345-05AC-4FCD-BACB-C0A4DEACB47E}" presName="compositeA" presStyleCnt="0"/>
      <dgm:spPr/>
    </dgm:pt>
    <dgm:pt modelId="{387077C2-3195-42AE-8FF1-F8053ECC48E4}" type="pres">
      <dgm:prSet presAssocID="{246C8345-05AC-4FCD-BACB-C0A4DEACB47E}" presName="textA" presStyleLbl="revTx" presStyleIdx="0" presStyleCnt="5" custScaleX="74019" custLinFactNeighborX="-3398">
        <dgm:presLayoutVars>
          <dgm:bulletEnabled val="1"/>
        </dgm:presLayoutVars>
      </dgm:prSet>
      <dgm:spPr/>
      <dgm:t>
        <a:bodyPr/>
        <a:lstStyle/>
        <a:p>
          <a:endParaRPr lang="en-US"/>
        </a:p>
      </dgm:t>
    </dgm:pt>
    <dgm:pt modelId="{A775C999-F3F9-4B33-BF92-E12F9002E04A}" type="pres">
      <dgm:prSet presAssocID="{246C8345-05AC-4FCD-BACB-C0A4DEACB47E}" presName="circleA" presStyleLbl="node1" presStyleIdx="0" presStyleCnt="5" custLinFactNeighborX="13409" custLinFactNeighborY="-5894"/>
      <dgm:spPr/>
    </dgm:pt>
    <dgm:pt modelId="{2F6CF046-7D37-4F8A-B3C1-67BD1EE20648}" type="pres">
      <dgm:prSet presAssocID="{246C8345-05AC-4FCD-BACB-C0A4DEACB47E}" presName="spaceA" presStyleCnt="0"/>
      <dgm:spPr/>
    </dgm:pt>
    <dgm:pt modelId="{E343E01E-6E04-4366-AF94-1C59208D8928}" type="pres">
      <dgm:prSet presAssocID="{D557C2AE-BC3E-435D-A840-77759E3E5EBB}" presName="space" presStyleCnt="0"/>
      <dgm:spPr/>
    </dgm:pt>
    <dgm:pt modelId="{D134F071-53BA-4DED-99CA-6D5F90F13B2D}" type="pres">
      <dgm:prSet presAssocID="{D7008731-F2A2-4D79-91B0-7060F690415D}" presName="compositeB" presStyleCnt="0"/>
      <dgm:spPr/>
    </dgm:pt>
    <dgm:pt modelId="{DA9BBA20-3994-473E-B2CE-6D7EAB12F425}" type="pres">
      <dgm:prSet presAssocID="{D7008731-F2A2-4D79-91B0-7060F690415D}" presName="textB" presStyleLbl="revTx" presStyleIdx="1" presStyleCnt="5" custScaleY="63919" custLinFactNeighborX="8022" custLinFactNeighborY="-12326">
        <dgm:presLayoutVars>
          <dgm:bulletEnabled val="1"/>
        </dgm:presLayoutVars>
      </dgm:prSet>
      <dgm:spPr/>
      <dgm:t>
        <a:bodyPr/>
        <a:lstStyle/>
        <a:p>
          <a:endParaRPr lang="en-US"/>
        </a:p>
      </dgm:t>
    </dgm:pt>
    <dgm:pt modelId="{A72ECB4D-76A1-4647-AA56-DBFC6138EC08}" type="pres">
      <dgm:prSet presAssocID="{D7008731-F2A2-4D79-91B0-7060F690415D}" presName="circleB" presStyleLbl="node1" presStyleIdx="1" presStyleCnt="5" custLinFactNeighborX="17498" custLinFactNeighborY="-37619"/>
      <dgm:spPr/>
    </dgm:pt>
    <dgm:pt modelId="{E56C976E-6571-4846-82FB-46023DAFF819}" type="pres">
      <dgm:prSet presAssocID="{D7008731-F2A2-4D79-91B0-7060F690415D}" presName="spaceB" presStyleCnt="0"/>
      <dgm:spPr/>
    </dgm:pt>
    <dgm:pt modelId="{D8746169-7099-4208-B08C-4A0A031EA001}" type="pres">
      <dgm:prSet presAssocID="{074EDE12-27DA-49DB-B6FD-E8C545A3B136}" presName="space" presStyleCnt="0"/>
      <dgm:spPr/>
    </dgm:pt>
    <dgm:pt modelId="{A9277972-920F-4E75-957E-DCBF86481C6E}" type="pres">
      <dgm:prSet presAssocID="{A5D4AC2B-038C-42F4-9563-93ECCDC181D8}" presName="compositeA" presStyleCnt="0"/>
      <dgm:spPr/>
    </dgm:pt>
    <dgm:pt modelId="{B183DDB3-A2E0-4D4B-B676-D786A835B30F}" type="pres">
      <dgm:prSet presAssocID="{A5D4AC2B-038C-42F4-9563-93ECCDC181D8}" presName="textA" presStyleLbl="revTx" presStyleIdx="2" presStyleCnt="5" custScaleX="60146" custLinFactNeighborX="17901">
        <dgm:presLayoutVars>
          <dgm:bulletEnabled val="1"/>
        </dgm:presLayoutVars>
      </dgm:prSet>
      <dgm:spPr/>
      <dgm:t>
        <a:bodyPr/>
        <a:lstStyle/>
        <a:p>
          <a:endParaRPr lang="en-US"/>
        </a:p>
      </dgm:t>
    </dgm:pt>
    <dgm:pt modelId="{BCB15DEF-AB76-47EB-97FF-04EF0A3D5478}" type="pres">
      <dgm:prSet presAssocID="{A5D4AC2B-038C-42F4-9563-93ECCDC181D8}" presName="circleA" presStyleLbl="node1" presStyleIdx="2" presStyleCnt="5" custLinFactNeighborX="47937" custLinFactNeighborY="-5894"/>
      <dgm:spPr/>
    </dgm:pt>
    <dgm:pt modelId="{E22E57A2-3317-4B5E-808E-7AA05C4D1524}" type="pres">
      <dgm:prSet presAssocID="{A5D4AC2B-038C-42F4-9563-93ECCDC181D8}" presName="spaceA" presStyleCnt="0"/>
      <dgm:spPr/>
    </dgm:pt>
    <dgm:pt modelId="{D07E2CBA-FA4E-4700-B83B-E2BC75C1BC63}" type="pres">
      <dgm:prSet presAssocID="{646643CD-030D-493D-994A-1947C2525020}" presName="space" presStyleCnt="0"/>
      <dgm:spPr/>
    </dgm:pt>
    <dgm:pt modelId="{6E41B76E-D455-467A-B282-A937DEC5F944}" type="pres">
      <dgm:prSet presAssocID="{ED5A1AB2-62F7-486B-A673-F34ECAEEF55D}" presName="compositeB" presStyleCnt="0"/>
      <dgm:spPr/>
    </dgm:pt>
    <dgm:pt modelId="{64994EC2-25FF-47B0-A035-0A8EF5172935}" type="pres">
      <dgm:prSet presAssocID="{ED5A1AB2-62F7-486B-A673-F34ECAEEF55D}" presName="textB" presStyleLbl="revTx" presStyleIdx="3" presStyleCnt="5">
        <dgm:presLayoutVars>
          <dgm:bulletEnabled val="1"/>
        </dgm:presLayoutVars>
      </dgm:prSet>
      <dgm:spPr/>
      <dgm:t>
        <a:bodyPr/>
        <a:lstStyle/>
        <a:p>
          <a:endParaRPr lang="en-US"/>
        </a:p>
      </dgm:t>
    </dgm:pt>
    <dgm:pt modelId="{0102CB9C-3C95-4BFE-8201-817E4C11CC73}" type="pres">
      <dgm:prSet presAssocID="{ED5A1AB2-62F7-486B-A673-F34ECAEEF55D}" presName="circleB" presStyleLbl="node1" presStyleIdx="3" presStyleCnt="5" custLinFactNeighborX="35778" custLinFactNeighborY="-5894"/>
      <dgm:spPr/>
    </dgm:pt>
    <dgm:pt modelId="{F1876F69-F55C-4896-A727-F5E5BD905560}" type="pres">
      <dgm:prSet presAssocID="{ED5A1AB2-62F7-486B-A673-F34ECAEEF55D}" presName="spaceB" presStyleCnt="0"/>
      <dgm:spPr/>
    </dgm:pt>
    <dgm:pt modelId="{8CBF984E-B4C5-4BAB-B2F4-E3FA8FF3A67D}" type="pres">
      <dgm:prSet presAssocID="{D8CBA203-5A9C-4950-87DE-D74045714A21}" presName="space" presStyleCnt="0"/>
      <dgm:spPr/>
    </dgm:pt>
    <dgm:pt modelId="{F9EDA11E-DDB1-45D2-9B13-8EB9AF6315A1}" type="pres">
      <dgm:prSet presAssocID="{8FD2B93F-355E-45E1-A800-A0CB7C953B00}" presName="compositeA" presStyleCnt="0"/>
      <dgm:spPr/>
    </dgm:pt>
    <dgm:pt modelId="{DF8EB21C-BBF4-472A-86C7-CDCC4F9FD3E5}" type="pres">
      <dgm:prSet presAssocID="{8FD2B93F-355E-45E1-A800-A0CB7C953B00}" presName="textA" presStyleLbl="revTx" presStyleIdx="4" presStyleCnt="5" custScaleX="54198" custLinFactNeighborX="18087" custLinFactNeighborY="1914">
        <dgm:presLayoutVars>
          <dgm:bulletEnabled val="1"/>
        </dgm:presLayoutVars>
      </dgm:prSet>
      <dgm:spPr/>
      <dgm:t>
        <a:bodyPr/>
        <a:lstStyle/>
        <a:p>
          <a:endParaRPr lang="en-US"/>
        </a:p>
      </dgm:t>
    </dgm:pt>
    <dgm:pt modelId="{3EDC921F-6FCC-4801-AB86-63D24A7C44AA}" type="pres">
      <dgm:prSet presAssocID="{8FD2B93F-355E-45E1-A800-A0CB7C953B00}" presName="circleA" presStyleLbl="node1" presStyleIdx="4" presStyleCnt="5" custLinFactNeighborX="44441" custLinFactNeighborY="-5894"/>
      <dgm:spPr/>
    </dgm:pt>
    <dgm:pt modelId="{B2792751-B95A-4496-824B-DE6E4DFB811F}" type="pres">
      <dgm:prSet presAssocID="{8FD2B93F-355E-45E1-A800-A0CB7C953B00}" presName="spaceA" presStyleCnt="0"/>
      <dgm:spPr/>
    </dgm:pt>
  </dgm:ptLst>
  <dgm:cxnLst>
    <dgm:cxn modelId="{37CDFBFC-4D7F-4A6C-AC7F-2FCB23FA6F75}" srcId="{DBBACF81-2879-423B-B41B-3A114C0A71E3}" destId="{ED5A1AB2-62F7-486B-A673-F34ECAEEF55D}" srcOrd="3" destOrd="0" parTransId="{9363879F-BA1E-4C2A-8527-E61350E10A47}" sibTransId="{D8CBA203-5A9C-4950-87DE-D74045714A21}"/>
    <dgm:cxn modelId="{042DA8C1-C866-4D4F-8B88-2B31FA09F6CA}" type="presOf" srcId="{246C8345-05AC-4FCD-BACB-C0A4DEACB47E}" destId="{387077C2-3195-42AE-8FF1-F8053ECC48E4}" srcOrd="0" destOrd="0" presId="urn:microsoft.com/office/officeart/2005/8/layout/hProcess11"/>
    <dgm:cxn modelId="{0EFAB7DC-3618-4781-A0F1-FD3B44715410}" srcId="{DBBACF81-2879-423B-B41B-3A114C0A71E3}" destId="{A5D4AC2B-038C-42F4-9563-93ECCDC181D8}" srcOrd="2" destOrd="0" parTransId="{885C7A64-ACA7-4AEE-84CB-EE06A9656AE8}" sibTransId="{646643CD-030D-493D-994A-1947C2525020}"/>
    <dgm:cxn modelId="{4F01B02F-2471-4C19-89BC-040B3D957667}" type="presOf" srcId="{A5D4AC2B-038C-42F4-9563-93ECCDC181D8}" destId="{B183DDB3-A2E0-4D4B-B676-D786A835B30F}" srcOrd="0" destOrd="0" presId="urn:microsoft.com/office/officeart/2005/8/layout/hProcess11"/>
    <dgm:cxn modelId="{6ADB9748-23DC-4884-8FFB-30D4C1A455B2}" type="presOf" srcId="{ED5A1AB2-62F7-486B-A673-F34ECAEEF55D}" destId="{64994EC2-25FF-47B0-A035-0A8EF5172935}" srcOrd="0" destOrd="0" presId="urn:microsoft.com/office/officeart/2005/8/layout/hProcess11"/>
    <dgm:cxn modelId="{9EFDCE22-695D-40AF-96A9-A72DB8C9444D}" srcId="{DBBACF81-2879-423B-B41B-3A114C0A71E3}" destId="{8FD2B93F-355E-45E1-A800-A0CB7C953B00}" srcOrd="4" destOrd="0" parTransId="{5721E64A-451C-4333-997B-C6585A326316}" sibTransId="{C2F562A0-EBD8-41DE-962D-746D29D00857}"/>
    <dgm:cxn modelId="{F9E07A4A-C664-4173-9653-B2EAAB599CFF}" type="presOf" srcId="{8FD2B93F-355E-45E1-A800-A0CB7C953B00}" destId="{DF8EB21C-BBF4-472A-86C7-CDCC4F9FD3E5}" srcOrd="0" destOrd="0" presId="urn:microsoft.com/office/officeart/2005/8/layout/hProcess11"/>
    <dgm:cxn modelId="{6A7D2B1D-C6D3-4C2B-8448-DC9FB5F09FDC}" srcId="{DBBACF81-2879-423B-B41B-3A114C0A71E3}" destId="{D7008731-F2A2-4D79-91B0-7060F690415D}" srcOrd="1" destOrd="0" parTransId="{C4B30094-5FD5-4B85-97BA-4309140D3CCC}" sibTransId="{074EDE12-27DA-49DB-B6FD-E8C545A3B136}"/>
    <dgm:cxn modelId="{5F47017B-F76C-4EEF-BB76-78160A0CCBD1}" srcId="{DBBACF81-2879-423B-B41B-3A114C0A71E3}" destId="{246C8345-05AC-4FCD-BACB-C0A4DEACB47E}" srcOrd="0" destOrd="0" parTransId="{9C9D50DA-C89F-46C4-90AF-BDE3A4687E31}" sibTransId="{D557C2AE-BC3E-435D-A840-77759E3E5EBB}"/>
    <dgm:cxn modelId="{82D863EC-17ED-4A71-A4A6-9206DB76713A}" type="presOf" srcId="{DBBACF81-2879-423B-B41B-3A114C0A71E3}" destId="{65A72731-004A-45AD-BE07-803C522405E7}" srcOrd="0" destOrd="0" presId="urn:microsoft.com/office/officeart/2005/8/layout/hProcess11"/>
    <dgm:cxn modelId="{09AA8EBC-D252-421E-B278-1DB8912B1A5E}" type="presOf" srcId="{D7008731-F2A2-4D79-91B0-7060F690415D}" destId="{DA9BBA20-3994-473E-B2CE-6D7EAB12F425}" srcOrd="0" destOrd="0" presId="urn:microsoft.com/office/officeart/2005/8/layout/hProcess11"/>
    <dgm:cxn modelId="{98EEB261-8B15-472D-9F0A-CF6D4B1650AC}" type="presParOf" srcId="{65A72731-004A-45AD-BE07-803C522405E7}" destId="{E6EE5DA7-6C70-42B7-8D15-31CDAD2A75AC}" srcOrd="0" destOrd="0" presId="urn:microsoft.com/office/officeart/2005/8/layout/hProcess11"/>
    <dgm:cxn modelId="{AEA176CC-EDBE-452C-8872-3AAE2B198BF7}" type="presParOf" srcId="{65A72731-004A-45AD-BE07-803C522405E7}" destId="{5510DE81-671F-430F-934E-7870CAA7CF19}" srcOrd="1" destOrd="0" presId="urn:microsoft.com/office/officeart/2005/8/layout/hProcess11"/>
    <dgm:cxn modelId="{126C4234-55F8-4405-B153-8E100B0CD670}" type="presParOf" srcId="{5510DE81-671F-430F-934E-7870CAA7CF19}" destId="{2927A9C1-E3DA-4480-A5BC-1C747224FEDC}" srcOrd="0" destOrd="0" presId="urn:microsoft.com/office/officeart/2005/8/layout/hProcess11"/>
    <dgm:cxn modelId="{2BBB6753-96EC-4F74-B36B-89A98F803552}" type="presParOf" srcId="{2927A9C1-E3DA-4480-A5BC-1C747224FEDC}" destId="{387077C2-3195-42AE-8FF1-F8053ECC48E4}" srcOrd="0" destOrd="0" presId="urn:microsoft.com/office/officeart/2005/8/layout/hProcess11"/>
    <dgm:cxn modelId="{D02B35C3-1614-4CCC-897E-BDA65F135970}" type="presParOf" srcId="{2927A9C1-E3DA-4480-A5BC-1C747224FEDC}" destId="{A775C999-F3F9-4B33-BF92-E12F9002E04A}" srcOrd="1" destOrd="0" presId="urn:microsoft.com/office/officeart/2005/8/layout/hProcess11"/>
    <dgm:cxn modelId="{65B5FCAB-897B-4118-B8E5-D9C3D978DE48}" type="presParOf" srcId="{2927A9C1-E3DA-4480-A5BC-1C747224FEDC}" destId="{2F6CF046-7D37-4F8A-B3C1-67BD1EE20648}" srcOrd="2" destOrd="0" presId="urn:microsoft.com/office/officeart/2005/8/layout/hProcess11"/>
    <dgm:cxn modelId="{584221B4-6BBF-46C7-AA7C-260C3E8BA59F}" type="presParOf" srcId="{5510DE81-671F-430F-934E-7870CAA7CF19}" destId="{E343E01E-6E04-4366-AF94-1C59208D8928}" srcOrd="1" destOrd="0" presId="urn:microsoft.com/office/officeart/2005/8/layout/hProcess11"/>
    <dgm:cxn modelId="{B938C8B6-5D3F-402E-9A88-69A6410DB016}" type="presParOf" srcId="{5510DE81-671F-430F-934E-7870CAA7CF19}" destId="{D134F071-53BA-4DED-99CA-6D5F90F13B2D}" srcOrd="2" destOrd="0" presId="urn:microsoft.com/office/officeart/2005/8/layout/hProcess11"/>
    <dgm:cxn modelId="{69D9D344-9172-4BEE-8CB9-40B39A303E9D}" type="presParOf" srcId="{D134F071-53BA-4DED-99CA-6D5F90F13B2D}" destId="{DA9BBA20-3994-473E-B2CE-6D7EAB12F425}" srcOrd="0" destOrd="0" presId="urn:microsoft.com/office/officeart/2005/8/layout/hProcess11"/>
    <dgm:cxn modelId="{F3DCC345-DEF2-422F-A8D9-F3795F0DF6DB}" type="presParOf" srcId="{D134F071-53BA-4DED-99CA-6D5F90F13B2D}" destId="{A72ECB4D-76A1-4647-AA56-DBFC6138EC08}" srcOrd="1" destOrd="0" presId="urn:microsoft.com/office/officeart/2005/8/layout/hProcess11"/>
    <dgm:cxn modelId="{F79D007A-48FB-4EC6-8BDB-6186DF915305}" type="presParOf" srcId="{D134F071-53BA-4DED-99CA-6D5F90F13B2D}" destId="{E56C976E-6571-4846-82FB-46023DAFF819}" srcOrd="2" destOrd="0" presId="urn:microsoft.com/office/officeart/2005/8/layout/hProcess11"/>
    <dgm:cxn modelId="{00D819A3-5F7F-4748-9E5A-3802F1ECA7C3}" type="presParOf" srcId="{5510DE81-671F-430F-934E-7870CAA7CF19}" destId="{D8746169-7099-4208-B08C-4A0A031EA001}" srcOrd="3" destOrd="0" presId="urn:microsoft.com/office/officeart/2005/8/layout/hProcess11"/>
    <dgm:cxn modelId="{E2A9565C-0CBF-4D61-8DEA-5B808A7CF58F}" type="presParOf" srcId="{5510DE81-671F-430F-934E-7870CAA7CF19}" destId="{A9277972-920F-4E75-957E-DCBF86481C6E}" srcOrd="4" destOrd="0" presId="urn:microsoft.com/office/officeart/2005/8/layout/hProcess11"/>
    <dgm:cxn modelId="{11C249C2-BB7C-42F9-8700-DEAFB593C9B8}" type="presParOf" srcId="{A9277972-920F-4E75-957E-DCBF86481C6E}" destId="{B183DDB3-A2E0-4D4B-B676-D786A835B30F}" srcOrd="0" destOrd="0" presId="urn:microsoft.com/office/officeart/2005/8/layout/hProcess11"/>
    <dgm:cxn modelId="{42FD2D3A-F6AD-435D-BB3B-6EA107EED37E}" type="presParOf" srcId="{A9277972-920F-4E75-957E-DCBF86481C6E}" destId="{BCB15DEF-AB76-47EB-97FF-04EF0A3D5478}" srcOrd="1" destOrd="0" presId="urn:microsoft.com/office/officeart/2005/8/layout/hProcess11"/>
    <dgm:cxn modelId="{E35DCEBF-B505-4BD0-B95D-90CA2D519CDC}" type="presParOf" srcId="{A9277972-920F-4E75-957E-DCBF86481C6E}" destId="{E22E57A2-3317-4B5E-808E-7AA05C4D1524}" srcOrd="2" destOrd="0" presId="urn:microsoft.com/office/officeart/2005/8/layout/hProcess11"/>
    <dgm:cxn modelId="{C8147823-43F2-4C9C-9D1D-0F9BC115592D}" type="presParOf" srcId="{5510DE81-671F-430F-934E-7870CAA7CF19}" destId="{D07E2CBA-FA4E-4700-B83B-E2BC75C1BC63}" srcOrd="5" destOrd="0" presId="urn:microsoft.com/office/officeart/2005/8/layout/hProcess11"/>
    <dgm:cxn modelId="{34E9981A-10D4-4AD2-A82E-E2D658BBB0AA}" type="presParOf" srcId="{5510DE81-671F-430F-934E-7870CAA7CF19}" destId="{6E41B76E-D455-467A-B282-A937DEC5F944}" srcOrd="6" destOrd="0" presId="urn:microsoft.com/office/officeart/2005/8/layout/hProcess11"/>
    <dgm:cxn modelId="{A7DA36C2-85B3-4B5A-8B5E-F4648468F9B9}" type="presParOf" srcId="{6E41B76E-D455-467A-B282-A937DEC5F944}" destId="{64994EC2-25FF-47B0-A035-0A8EF5172935}" srcOrd="0" destOrd="0" presId="urn:microsoft.com/office/officeart/2005/8/layout/hProcess11"/>
    <dgm:cxn modelId="{EAA6C397-E5C7-458C-A7D0-57B340979C6E}" type="presParOf" srcId="{6E41B76E-D455-467A-B282-A937DEC5F944}" destId="{0102CB9C-3C95-4BFE-8201-817E4C11CC73}" srcOrd="1" destOrd="0" presId="urn:microsoft.com/office/officeart/2005/8/layout/hProcess11"/>
    <dgm:cxn modelId="{B390847F-E558-4E26-9F42-034E7C338272}" type="presParOf" srcId="{6E41B76E-D455-467A-B282-A937DEC5F944}" destId="{F1876F69-F55C-4896-A727-F5E5BD905560}" srcOrd="2" destOrd="0" presId="urn:microsoft.com/office/officeart/2005/8/layout/hProcess11"/>
    <dgm:cxn modelId="{AF97C0FC-0E7D-4752-9DC8-C5D37E4C918B}" type="presParOf" srcId="{5510DE81-671F-430F-934E-7870CAA7CF19}" destId="{8CBF984E-B4C5-4BAB-B2F4-E3FA8FF3A67D}" srcOrd="7" destOrd="0" presId="urn:microsoft.com/office/officeart/2005/8/layout/hProcess11"/>
    <dgm:cxn modelId="{859A4BE9-D5A2-4BA0-88A7-B1049FBC07AA}" type="presParOf" srcId="{5510DE81-671F-430F-934E-7870CAA7CF19}" destId="{F9EDA11E-DDB1-45D2-9B13-8EB9AF6315A1}" srcOrd="8" destOrd="0" presId="urn:microsoft.com/office/officeart/2005/8/layout/hProcess11"/>
    <dgm:cxn modelId="{29FFB8D0-22A5-4589-A255-EDAD9796195C}" type="presParOf" srcId="{F9EDA11E-DDB1-45D2-9B13-8EB9AF6315A1}" destId="{DF8EB21C-BBF4-472A-86C7-CDCC4F9FD3E5}" srcOrd="0" destOrd="0" presId="urn:microsoft.com/office/officeart/2005/8/layout/hProcess11"/>
    <dgm:cxn modelId="{6C115800-9927-4268-9533-6B70D014B2A3}" type="presParOf" srcId="{F9EDA11E-DDB1-45D2-9B13-8EB9AF6315A1}" destId="{3EDC921F-6FCC-4801-AB86-63D24A7C44AA}" srcOrd="1" destOrd="0" presId="urn:microsoft.com/office/officeart/2005/8/layout/hProcess11"/>
    <dgm:cxn modelId="{F09FC855-E3A0-422F-B3E7-ED752F7D834F}" type="presParOf" srcId="{F9EDA11E-DDB1-45D2-9B13-8EB9AF6315A1}" destId="{B2792751-B95A-4496-824B-DE6E4DFB811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468CA-D876-4DD7-91A1-58DEDCC25E44}" type="doc">
      <dgm:prSet loTypeId="urn:microsoft.com/office/officeart/2008/layout/HexagonCluster" loCatId="relationship" qsTypeId="urn:microsoft.com/office/officeart/2009/2/quickstyle/3d8" qsCatId="3D" csTypeId="urn:microsoft.com/office/officeart/2005/8/colors/accent3_3" csCatId="accent3" phldr="1"/>
      <dgm:spPr/>
      <dgm:t>
        <a:bodyPr/>
        <a:lstStyle/>
        <a:p>
          <a:endParaRPr lang="en-US"/>
        </a:p>
      </dgm:t>
    </dgm:pt>
    <dgm:pt modelId="{A5EA43EC-ED10-464B-A8B8-7AF1215C2E32}">
      <dgm:prSet phldrT="[Text]"/>
      <dgm:spPr/>
      <dgm:t>
        <a:bodyPr/>
        <a:lstStyle/>
        <a:p>
          <a:r>
            <a:rPr lang="en-US" dirty="0" smtClean="0"/>
            <a:t>77% of sellers &amp; 52% of buyers used social media</a:t>
          </a:r>
          <a:endParaRPr lang="en-US" dirty="0"/>
        </a:p>
      </dgm:t>
    </dgm:pt>
    <dgm:pt modelId="{D47D64D3-9162-4B79-A988-BDD8A48D89AA}" type="parTrans" cxnId="{3F313031-366E-4D4A-B4B3-653A470804C4}">
      <dgm:prSet/>
      <dgm:spPr/>
      <dgm:t>
        <a:bodyPr/>
        <a:lstStyle/>
        <a:p>
          <a:endParaRPr lang="en-US"/>
        </a:p>
      </dgm:t>
    </dgm:pt>
    <dgm:pt modelId="{7E7F87B1-A286-478B-99CB-853F4AA955C8}" type="sibTrans" cxnId="{3F313031-366E-4D4A-B4B3-653A470804C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08CEA9A8-5F42-4616-B918-8AEF72AF8D41}">
      <dgm:prSet phldrT="[Text]"/>
      <dgm:spPr/>
      <dgm:t>
        <a:bodyPr/>
        <a:lstStyle/>
        <a:p>
          <a:r>
            <a:rPr lang="en-US" dirty="0" smtClean="0"/>
            <a:t>51% of buyers Googled their agent</a:t>
          </a:r>
          <a:endParaRPr lang="en-US" dirty="0"/>
        </a:p>
      </dgm:t>
    </dgm:pt>
    <dgm:pt modelId="{8E76B588-FDD7-4286-BD6D-34C0B3123EFB}" type="parTrans" cxnId="{7147613F-5C23-4F71-A115-B8C285DEA825}">
      <dgm:prSet/>
      <dgm:spPr/>
      <dgm:t>
        <a:bodyPr/>
        <a:lstStyle/>
        <a:p>
          <a:endParaRPr lang="en-US"/>
        </a:p>
      </dgm:t>
    </dgm:pt>
    <dgm:pt modelId="{F1E4E0E8-320B-465F-80AA-BBCEFCC0CBB0}" type="sibTrans" cxnId="{7147613F-5C23-4F71-A115-B8C285DEA82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en-US"/>
        </a:p>
      </dgm:t>
    </dgm:pt>
    <dgm:pt modelId="{FE731611-AB08-479C-B26B-9C289D7EAADB}">
      <dgm:prSet phldrT="[Text]"/>
      <dgm:spPr/>
      <dgm:t>
        <a:bodyPr/>
        <a:lstStyle/>
        <a:p>
          <a:r>
            <a:rPr lang="en-US" dirty="0" smtClean="0"/>
            <a:t>58% of buyers &amp; 66% of sellers found their agents online</a:t>
          </a:r>
          <a:endParaRPr lang="en-US" dirty="0"/>
        </a:p>
      </dgm:t>
    </dgm:pt>
    <dgm:pt modelId="{4B372494-7E11-4688-A4B8-557566F3D214}" type="parTrans" cxnId="{7EFF902A-DDF7-4976-A910-F504C0DE7085}">
      <dgm:prSet/>
      <dgm:spPr/>
      <dgm:t>
        <a:bodyPr/>
        <a:lstStyle/>
        <a:p>
          <a:endParaRPr lang="en-US"/>
        </a:p>
      </dgm:t>
    </dgm:pt>
    <dgm:pt modelId="{F473CE9D-67A7-43F3-AFB6-4F41F2573DC2}" type="sibTrans" cxnId="{7EFF902A-DDF7-4976-A910-F504C0DE708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7BDAA95B-FE81-435B-8614-AE3EE58DE890}" type="pres">
      <dgm:prSet presAssocID="{B1C468CA-D876-4DD7-91A1-58DEDCC25E44}" presName="Name0" presStyleCnt="0">
        <dgm:presLayoutVars>
          <dgm:chMax val="21"/>
          <dgm:chPref val="21"/>
        </dgm:presLayoutVars>
      </dgm:prSet>
      <dgm:spPr/>
      <dgm:t>
        <a:bodyPr/>
        <a:lstStyle/>
        <a:p>
          <a:endParaRPr lang="en-US"/>
        </a:p>
      </dgm:t>
    </dgm:pt>
    <dgm:pt modelId="{CA62DBF4-E50F-4EC9-9092-ABEA773DB415}" type="pres">
      <dgm:prSet presAssocID="{A5EA43EC-ED10-464B-A8B8-7AF1215C2E32}" presName="text1" presStyleCnt="0"/>
      <dgm:spPr/>
    </dgm:pt>
    <dgm:pt modelId="{18A56008-DF73-47B4-84F2-4A795BDB6B5F}" type="pres">
      <dgm:prSet presAssocID="{A5EA43EC-ED10-464B-A8B8-7AF1215C2E32}" presName="textRepeatNode" presStyleLbl="alignNode1" presStyleIdx="0" presStyleCnt="3">
        <dgm:presLayoutVars>
          <dgm:chMax val="0"/>
          <dgm:chPref val="0"/>
          <dgm:bulletEnabled val="1"/>
        </dgm:presLayoutVars>
      </dgm:prSet>
      <dgm:spPr/>
      <dgm:t>
        <a:bodyPr/>
        <a:lstStyle/>
        <a:p>
          <a:endParaRPr lang="en-US"/>
        </a:p>
      </dgm:t>
    </dgm:pt>
    <dgm:pt modelId="{D0975B82-E8B3-4099-A1BE-3BE73A898C72}" type="pres">
      <dgm:prSet presAssocID="{A5EA43EC-ED10-464B-A8B8-7AF1215C2E32}" presName="textaccent1" presStyleCnt="0"/>
      <dgm:spPr/>
    </dgm:pt>
    <dgm:pt modelId="{F4E4650B-E89B-4E0C-802B-052894CB5E02}" type="pres">
      <dgm:prSet presAssocID="{A5EA43EC-ED10-464B-A8B8-7AF1215C2E32}" presName="accentRepeatNode" presStyleLbl="solidAlignAcc1" presStyleIdx="0" presStyleCnt="6"/>
      <dgm:spPr>
        <a:noFill/>
      </dgm:spPr>
    </dgm:pt>
    <dgm:pt modelId="{9457D10C-77B3-417F-B357-9C1676829376}" type="pres">
      <dgm:prSet presAssocID="{7E7F87B1-A286-478B-99CB-853F4AA955C8}" presName="image1" presStyleCnt="0"/>
      <dgm:spPr/>
    </dgm:pt>
    <dgm:pt modelId="{55BAC1F7-EBD0-4350-8970-EFD8E3754C6D}" type="pres">
      <dgm:prSet presAssocID="{7E7F87B1-A286-478B-99CB-853F4AA955C8}" presName="imageRepeatNode" presStyleLbl="alignAcc1" presStyleIdx="0" presStyleCnt="3"/>
      <dgm:spPr/>
      <dgm:t>
        <a:bodyPr/>
        <a:lstStyle/>
        <a:p>
          <a:endParaRPr lang="en-US"/>
        </a:p>
      </dgm:t>
    </dgm:pt>
    <dgm:pt modelId="{98F94781-9ACC-41C4-92E2-8F01FD60CEA9}" type="pres">
      <dgm:prSet presAssocID="{7E7F87B1-A286-478B-99CB-853F4AA955C8}" presName="imageaccent1" presStyleCnt="0"/>
      <dgm:spPr/>
    </dgm:pt>
    <dgm:pt modelId="{17237FAB-3F26-44E9-A24A-22C0484C5385}" type="pres">
      <dgm:prSet presAssocID="{7E7F87B1-A286-478B-99CB-853F4AA955C8}" presName="accentRepeatNode" presStyleLbl="solidAlignAcc1" presStyleIdx="1" presStyleCnt="6"/>
      <dgm:spPr>
        <a:noFill/>
        <a:ln>
          <a:noFill/>
        </a:ln>
      </dgm:spPr>
    </dgm:pt>
    <dgm:pt modelId="{29338E50-2253-445B-8669-87B0B403CCD4}" type="pres">
      <dgm:prSet presAssocID="{08CEA9A8-5F42-4616-B918-8AEF72AF8D41}" presName="text2" presStyleCnt="0"/>
      <dgm:spPr/>
    </dgm:pt>
    <dgm:pt modelId="{8676D229-0CBC-4C3E-8AE3-C034568644C6}" type="pres">
      <dgm:prSet presAssocID="{08CEA9A8-5F42-4616-B918-8AEF72AF8D41}" presName="textRepeatNode" presStyleLbl="alignNode1" presStyleIdx="1" presStyleCnt="3">
        <dgm:presLayoutVars>
          <dgm:chMax val="0"/>
          <dgm:chPref val="0"/>
          <dgm:bulletEnabled val="1"/>
        </dgm:presLayoutVars>
      </dgm:prSet>
      <dgm:spPr/>
      <dgm:t>
        <a:bodyPr/>
        <a:lstStyle/>
        <a:p>
          <a:endParaRPr lang="en-US"/>
        </a:p>
      </dgm:t>
    </dgm:pt>
    <dgm:pt modelId="{A591806F-3615-4FC6-B7DC-A021593D65D7}" type="pres">
      <dgm:prSet presAssocID="{08CEA9A8-5F42-4616-B918-8AEF72AF8D41}" presName="textaccent2" presStyleCnt="0"/>
      <dgm:spPr/>
    </dgm:pt>
    <dgm:pt modelId="{163A4C0F-580D-44CD-8395-AF9940145EBB}" type="pres">
      <dgm:prSet presAssocID="{08CEA9A8-5F42-4616-B918-8AEF72AF8D41}" presName="accentRepeatNode" presStyleLbl="solidAlignAcc1" presStyleIdx="2" presStyleCnt="6"/>
      <dgm:spPr>
        <a:noFill/>
      </dgm:spPr>
    </dgm:pt>
    <dgm:pt modelId="{39FECEE4-517F-4150-9862-C8991F444C7E}" type="pres">
      <dgm:prSet presAssocID="{F1E4E0E8-320B-465F-80AA-BBCEFCC0CBB0}" presName="image2" presStyleCnt="0"/>
      <dgm:spPr/>
    </dgm:pt>
    <dgm:pt modelId="{D87D9D33-1498-444E-B8AD-B51B9555C956}" type="pres">
      <dgm:prSet presAssocID="{F1E4E0E8-320B-465F-80AA-BBCEFCC0CBB0}" presName="imageRepeatNode" presStyleLbl="alignAcc1" presStyleIdx="1" presStyleCnt="3"/>
      <dgm:spPr/>
      <dgm:t>
        <a:bodyPr/>
        <a:lstStyle/>
        <a:p>
          <a:endParaRPr lang="en-US"/>
        </a:p>
      </dgm:t>
    </dgm:pt>
    <dgm:pt modelId="{5133B7BF-34AF-4268-9F57-C385FFE07D20}" type="pres">
      <dgm:prSet presAssocID="{F1E4E0E8-320B-465F-80AA-BBCEFCC0CBB0}" presName="imageaccent2" presStyleCnt="0"/>
      <dgm:spPr/>
    </dgm:pt>
    <dgm:pt modelId="{C79A6D6B-1C42-4827-8B7A-07516A291964}" type="pres">
      <dgm:prSet presAssocID="{F1E4E0E8-320B-465F-80AA-BBCEFCC0CBB0}" presName="accentRepeatNode" presStyleLbl="solidAlignAcc1" presStyleIdx="3" presStyleCnt="6"/>
      <dgm:spPr>
        <a:noFill/>
      </dgm:spPr>
    </dgm:pt>
    <dgm:pt modelId="{3CA8F81B-3E59-4592-8510-E2E6EB2452CF}" type="pres">
      <dgm:prSet presAssocID="{FE731611-AB08-479C-B26B-9C289D7EAADB}" presName="text3" presStyleCnt="0"/>
      <dgm:spPr/>
    </dgm:pt>
    <dgm:pt modelId="{6A83BC2D-EDA9-4192-831F-70FFC8CD7D05}" type="pres">
      <dgm:prSet presAssocID="{FE731611-AB08-479C-B26B-9C289D7EAADB}" presName="textRepeatNode" presStyleLbl="alignNode1" presStyleIdx="2" presStyleCnt="3">
        <dgm:presLayoutVars>
          <dgm:chMax val="0"/>
          <dgm:chPref val="0"/>
          <dgm:bulletEnabled val="1"/>
        </dgm:presLayoutVars>
      </dgm:prSet>
      <dgm:spPr/>
      <dgm:t>
        <a:bodyPr/>
        <a:lstStyle/>
        <a:p>
          <a:endParaRPr lang="en-US"/>
        </a:p>
      </dgm:t>
    </dgm:pt>
    <dgm:pt modelId="{C1A6821D-822A-4ADC-94FC-28B14248360D}" type="pres">
      <dgm:prSet presAssocID="{FE731611-AB08-479C-B26B-9C289D7EAADB}" presName="textaccent3" presStyleCnt="0"/>
      <dgm:spPr/>
    </dgm:pt>
    <dgm:pt modelId="{26C37E30-183E-4A2C-B058-3E6BA724B634}" type="pres">
      <dgm:prSet presAssocID="{FE731611-AB08-479C-B26B-9C289D7EAADB}" presName="accentRepeatNode" presStyleLbl="solidAlignAcc1" presStyleIdx="4" presStyleCnt="6" custLinFactNeighborY="25546"/>
      <dgm:spPr>
        <a:noFill/>
        <a:ln>
          <a:noFill/>
        </a:ln>
      </dgm:spPr>
    </dgm:pt>
    <dgm:pt modelId="{FF941385-C545-4C45-8FE0-94CBAD1A6FB7}" type="pres">
      <dgm:prSet presAssocID="{F473CE9D-67A7-43F3-AFB6-4F41F2573DC2}" presName="image3" presStyleCnt="0"/>
      <dgm:spPr/>
    </dgm:pt>
    <dgm:pt modelId="{FC7B4951-99DA-4C21-94A8-91AC2633A321}" type="pres">
      <dgm:prSet presAssocID="{F473CE9D-67A7-43F3-AFB6-4F41F2573DC2}" presName="imageRepeatNode" presStyleLbl="alignAcc1" presStyleIdx="2" presStyleCnt="3"/>
      <dgm:spPr/>
      <dgm:t>
        <a:bodyPr/>
        <a:lstStyle/>
        <a:p>
          <a:endParaRPr lang="en-US"/>
        </a:p>
      </dgm:t>
    </dgm:pt>
    <dgm:pt modelId="{751FA9D2-F76C-48B8-B52D-69F0603552F0}" type="pres">
      <dgm:prSet presAssocID="{F473CE9D-67A7-43F3-AFB6-4F41F2573DC2}" presName="imageaccent3" presStyleCnt="0"/>
      <dgm:spPr/>
    </dgm:pt>
    <dgm:pt modelId="{559EA572-6A36-4865-B05B-1AB59AD1AAB0}" type="pres">
      <dgm:prSet presAssocID="{F473CE9D-67A7-43F3-AFB6-4F41F2573DC2}" presName="accentRepeatNode" presStyleLbl="solidAlignAcc1" presStyleIdx="5" presStyleCnt="6"/>
      <dgm:spPr>
        <a:noFill/>
      </dgm:spPr>
    </dgm:pt>
  </dgm:ptLst>
  <dgm:cxnLst>
    <dgm:cxn modelId="{4F085C11-9D56-4C30-AE49-BD9537703AE0}" type="presOf" srcId="{B1C468CA-D876-4DD7-91A1-58DEDCC25E44}" destId="{7BDAA95B-FE81-435B-8614-AE3EE58DE890}" srcOrd="0" destOrd="0" presId="urn:microsoft.com/office/officeart/2008/layout/HexagonCluster"/>
    <dgm:cxn modelId="{417B582B-F08C-4736-B7ED-2946ED79D5E6}" type="presOf" srcId="{A5EA43EC-ED10-464B-A8B8-7AF1215C2E32}" destId="{18A56008-DF73-47B4-84F2-4A795BDB6B5F}" srcOrd="0" destOrd="0" presId="urn:microsoft.com/office/officeart/2008/layout/HexagonCluster"/>
    <dgm:cxn modelId="{62138DE6-6906-419E-BEE0-8F2D8FE442B6}" type="presOf" srcId="{F1E4E0E8-320B-465F-80AA-BBCEFCC0CBB0}" destId="{D87D9D33-1498-444E-B8AD-B51B9555C956}" srcOrd="0" destOrd="0" presId="urn:microsoft.com/office/officeart/2008/layout/HexagonCluster"/>
    <dgm:cxn modelId="{ADEA6F02-64F4-47CD-BB7D-D7F4AE467256}" type="presOf" srcId="{7E7F87B1-A286-478B-99CB-853F4AA955C8}" destId="{55BAC1F7-EBD0-4350-8970-EFD8E3754C6D}" srcOrd="0" destOrd="0" presId="urn:microsoft.com/office/officeart/2008/layout/HexagonCluster"/>
    <dgm:cxn modelId="{7147613F-5C23-4F71-A115-B8C285DEA825}" srcId="{B1C468CA-D876-4DD7-91A1-58DEDCC25E44}" destId="{08CEA9A8-5F42-4616-B918-8AEF72AF8D41}" srcOrd="1" destOrd="0" parTransId="{8E76B588-FDD7-4286-BD6D-34C0B3123EFB}" sibTransId="{F1E4E0E8-320B-465F-80AA-BBCEFCC0CBB0}"/>
    <dgm:cxn modelId="{85DA0082-5712-4BB8-93B3-2288D60C2939}" type="presOf" srcId="{FE731611-AB08-479C-B26B-9C289D7EAADB}" destId="{6A83BC2D-EDA9-4192-831F-70FFC8CD7D05}" srcOrd="0" destOrd="0" presId="urn:microsoft.com/office/officeart/2008/layout/HexagonCluster"/>
    <dgm:cxn modelId="{7EFF902A-DDF7-4976-A910-F504C0DE7085}" srcId="{B1C468CA-D876-4DD7-91A1-58DEDCC25E44}" destId="{FE731611-AB08-479C-B26B-9C289D7EAADB}" srcOrd="2" destOrd="0" parTransId="{4B372494-7E11-4688-A4B8-557566F3D214}" sibTransId="{F473CE9D-67A7-43F3-AFB6-4F41F2573DC2}"/>
    <dgm:cxn modelId="{395F2281-222F-41E7-B981-DCE38B8920B0}" type="presOf" srcId="{08CEA9A8-5F42-4616-B918-8AEF72AF8D41}" destId="{8676D229-0CBC-4C3E-8AE3-C034568644C6}" srcOrd="0" destOrd="0" presId="urn:microsoft.com/office/officeart/2008/layout/HexagonCluster"/>
    <dgm:cxn modelId="{C7C67E08-F765-48D2-B503-51CF06B1F797}" type="presOf" srcId="{F473CE9D-67A7-43F3-AFB6-4F41F2573DC2}" destId="{FC7B4951-99DA-4C21-94A8-91AC2633A321}" srcOrd="0" destOrd="0" presId="urn:microsoft.com/office/officeart/2008/layout/HexagonCluster"/>
    <dgm:cxn modelId="{3F313031-366E-4D4A-B4B3-653A470804C4}" srcId="{B1C468CA-D876-4DD7-91A1-58DEDCC25E44}" destId="{A5EA43EC-ED10-464B-A8B8-7AF1215C2E32}" srcOrd="0" destOrd="0" parTransId="{D47D64D3-9162-4B79-A988-BDD8A48D89AA}" sibTransId="{7E7F87B1-A286-478B-99CB-853F4AA955C8}"/>
    <dgm:cxn modelId="{5E24FBDE-CD03-4DDE-A9B7-737C6B5DA118}" type="presParOf" srcId="{7BDAA95B-FE81-435B-8614-AE3EE58DE890}" destId="{CA62DBF4-E50F-4EC9-9092-ABEA773DB415}" srcOrd="0" destOrd="0" presId="urn:microsoft.com/office/officeart/2008/layout/HexagonCluster"/>
    <dgm:cxn modelId="{18FF7887-E97D-4F6E-BA89-611CC147754F}" type="presParOf" srcId="{CA62DBF4-E50F-4EC9-9092-ABEA773DB415}" destId="{18A56008-DF73-47B4-84F2-4A795BDB6B5F}" srcOrd="0" destOrd="0" presId="urn:microsoft.com/office/officeart/2008/layout/HexagonCluster"/>
    <dgm:cxn modelId="{87C591C3-3668-4C79-A3AD-19C2704D97C3}" type="presParOf" srcId="{7BDAA95B-FE81-435B-8614-AE3EE58DE890}" destId="{D0975B82-E8B3-4099-A1BE-3BE73A898C72}" srcOrd="1" destOrd="0" presId="urn:microsoft.com/office/officeart/2008/layout/HexagonCluster"/>
    <dgm:cxn modelId="{BA053767-818B-4F2F-9802-D1FEA1230797}" type="presParOf" srcId="{D0975B82-E8B3-4099-A1BE-3BE73A898C72}" destId="{F4E4650B-E89B-4E0C-802B-052894CB5E02}" srcOrd="0" destOrd="0" presId="urn:microsoft.com/office/officeart/2008/layout/HexagonCluster"/>
    <dgm:cxn modelId="{83422176-8B73-4B2D-A7B8-BC5539BE1BB7}" type="presParOf" srcId="{7BDAA95B-FE81-435B-8614-AE3EE58DE890}" destId="{9457D10C-77B3-417F-B357-9C1676829376}" srcOrd="2" destOrd="0" presId="urn:microsoft.com/office/officeart/2008/layout/HexagonCluster"/>
    <dgm:cxn modelId="{42BCA1FB-A7FE-485B-9EE2-05492F536C3D}" type="presParOf" srcId="{9457D10C-77B3-417F-B357-9C1676829376}" destId="{55BAC1F7-EBD0-4350-8970-EFD8E3754C6D}" srcOrd="0" destOrd="0" presId="urn:microsoft.com/office/officeart/2008/layout/HexagonCluster"/>
    <dgm:cxn modelId="{B65C0466-07B2-4103-8009-7D10A7978683}" type="presParOf" srcId="{7BDAA95B-FE81-435B-8614-AE3EE58DE890}" destId="{98F94781-9ACC-41C4-92E2-8F01FD60CEA9}" srcOrd="3" destOrd="0" presId="urn:microsoft.com/office/officeart/2008/layout/HexagonCluster"/>
    <dgm:cxn modelId="{167CD9CB-6015-40DD-B1D1-D467A7AC8FA4}" type="presParOf" srcId="{98F94781-9ACC-41C4-92E2-8F01FD60CEA9}" destId="{17237FAB-3F26-44E9-A24A-22C0484C5385}" srcOrd="0" destOrd="0" presId="urn:microsoft.com/office/officeart/2008/layout/HexagonCluster"/>
    <dgm:cxn modelId="{E6B8E4F1-DA46-446B-BB22-546F3C5E5855}" type="presParOf" srcId="{7BDAA95B-FE81-435B-8614-AE3EE58DE890}" destId="{29338E50-2253-445B-8669-87B0B403CCD4}" srcOrd="4" destOrd="0" presId="urn:microsoft.com/office/officeart/2008/layout/HexagonCluster"/>
    <dgm:cxn modelId="{09775172-BE84-4099-BF2E-03BBF64F42B5}" type="presParOf" srcId="{29338E50-2253-445B-8669-87B0B403CCD4}" destId="{8676D229-0CBC-4C3E-8AE3-C034568644C6}" srcOrd="0" destOrd="0" presId="urn:microsoft.com/office/officeart/2008/layout/HexagonCluster"/>
    <dgm:cxn modelId="{EFCA0A29-C791-4842-83F4-476E3A662A13}" type="presParOf" srcId="{7BDAA95B-FE81-435B-8614-AE3EE58DE890}" destId="{A591806F-3615-4FC6-B7DC-A021593D65D7}" srcOrd="5" destOrd="0" presId="urn:microsoft.com/office/officeart/2008/layout/HexagonCluster"/>
    <dgm:cxn modelId="{B4D10E80-4754-4E62-8D9F-39CEA7B09D79}" type="presParOf" srcId="{A591806F-3615-4FC6-B7DC-A021593D65D7}" destId="{163A4C0F-580D-44CD-8395-AF9940145EBB}" srcOrd="0" destOrd="0" presId="urn:microsoft.com/office/officeart/2008/layout/HexagonCluster"/>
    <dgm:cxn modelId="{CD678747-AA17-456C-9DF9-156778FED397}" type="presParOf" srcId="{7BDAA95B-FE81-435B-8614-AE3EE58DE890}" destId="{39FECEE4-517F-4150-9862-C8991F444C7E}" srcOrd="6" destOrd="0" presId="urn:microsoft.com/office/officeart/2008/layout/HexagonCluster"/>
    <dgm:cxn modelId="{0568E52F-0617-45E8-8CFF-9C3C64040B24}" type="presParOf" srcId="{39FECEE4-517F-4150-9862-C8991F444C7E}" destId="{D87D9D33-1498-444E-B8AD-B51B9555C956}" srcOrd="0" destOrd="0" presId="urn:microsoft.com/office/officeart/2008/layout/HexagonCluster"/>
    <dgm:cxn modelId="{9B1F4F59-8678-4AB8-8921-51EAECF0774E}" type="presParOf" srcId="{7BDAA95B-FE81-435B-8614-AE3EE58DE890}" destId="{5133B7BF-34AF-4268-9F57-C385FFE07D20}" srcOrd="7" destOrd="0" presId="urn:microsoft.com/office/officeart/2008/layout/HexagonCluster"/>
    <dgm:cxn modelId="{A61C2B80-24BF-421A-B1FB-68BDB78EE255}" type="presParOf" srcId="{5133B7BF-34AF-4268-9F57-C385FFE07D20}" destId="{C79A6D6B-1C42-4827-8B7A-07516A291964}" srcOrd="0" destOrd="0" presId="urn:microsoft.com/office/officeart/2008/layout/HexagonCluster"/>
    <dgm:cxn modelId="{38C4EFDC-0982-4DC1-A827-CFC7360AEC26}" type="presParOf" srcId="{7BDAA95B-FE81-435B-8614-AE3EE58DE890}" destId="{3CA8F81B-3E59-4592-8510-E2E6EB2452CF}" srcOrd="8" destOrd="0" presId="urn:microsoft.com/office/officeart/2008/layout/HexagonCluster"/>
    <dgm:cxn modelId="{651D4A84-B101-485C-8891-8CBBF4EBC969}" type="presParOf" srcId="{3CA8F81B-3E59-4592-8510-E2E6EB2452CF}" destId="{6A83BC2D-EDA9-4192-831F-70FFC8CD7D05}" srcOrd="0" destOrd="0" presId="urn:microsoft.com/office/officeart/2008/layout/HexagonCluster"/>
    <dgm:cxn modelId="{AC812718-A996-4B7F-B9B6-77AD8096E82A}" type="presParOf" srcId="{7BDAA95B-FE81-435B-8614-AE3EE58DE890}" destId="{C1A6821D-822A-4ADC-94FC-28B14248360D}" srcOrd="9" destOrd="0" presId="urn:microsoft.com/office/officeart/2008/layout/HexagonCluster"/>
    <dgm:cxn modelId="{AC31B6BE-6364-48B2-A797-D94F49B7C751}" type="presParOf" srcId="{C1A6821D-822A-4ADC-94FC-28B14248360D}" destId="{26C37E30-183E-4A2C-B058-3E6BA724B634}" srcOrd="0" destOrd="0" presId="urn:microsoft.com/office/officeart/2008/layout/HexagonCluster"/>
    <dgm:cxn modelId="{F48E0098-8E64-428E-865A-565747E8011F}" type="presParOf" srcId="{7BDAA95B-FE81-435B-8614-AE3EE58DE890}" destId="{FF941385-C545-4C45-8FE0-94CBAD1A6FB7}" srcOrd="10" destOrd="0" presId="urn:microsoft.com/office/officeart/2008/layout/HexagonCluster"/>
    <dgm:cxn modelId="{0A94ED58-4C04-4CAB-85A1-CE2413F6222D}" type="presParOf" srcId="{FF941385-C545-4C45-8FE0-94CBAD1A6FB7}" destId="{FC7B4951-99DA-4C21-94A8-91AC2633A321}" srcOrd="0" destOrd="0" presId="urn:microsoft.com/office/officeart/2008/layout/HexagonCluster"/>
    <dgm:cxn modelId="{A2FD6A38-4A22-4A32-BFE5-CB4F2A1B5E75}" type="presParOf" srcId="{7BDAA95B-FE81-435B-8614-AE3EE58DE890}" destId="{751FA9D2-F76C-48B8-B52D-69F0603552F0}" srcOrd="11" destOrd="0" presId="urn:microsoft.com/office/officeart/2008/layout/HexagonCluster"/>
    <dgm:cxn modelId="{8556FE7A-E101-451D-8AA6-0170860DD3BB}" type="presParOf" srcId="{751FA9D2-F76C-48B8-B52D-69F0603552F0}" destId="{559EA572-6A36-4865-B05B-1AB59AD1AAB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374D2E-8646-4717-8F9C-8622D269DF84}" type="doc">
      <dgm:prSet loTypeId="urn:microsoft.com/office/officeart/2005/8/layout/hList1" loCatId="list" qsTypeId="urn:microsoft.com/office/officeart/2005/8/quickstyle/3d3" qsCatId="3D" csTypeId="urn:microsoft.com/office/officeart/2005/8/colors/accent2_2" csCatId="accent2" phldr="1"/>
      <dgm:spPr/>
      <dgm:t>
        <a:bodyPr/>
        <a:lstStyle/>
        <a:p>
          <a:endParaRPr lang="en-US"/>
        </a:p>
      </dgm:t>
    </dgm:pt>
    <dgm:pt modelId="{4621BEFD-18FC-4EE7-9C1F-E09C13DF9EEF}">
      <dgm:prSet phldrT="[Text]"/>
      <dgm:spPr/>
      <dgm:t>
        <a:bodyPr/>
        <a:lstStyle/>
        <a:p>
          <a:r>
            <a:rPr lang="en-US" dirty="0" smtClean="0"/>
            <a:t>Top 5 Reasons for Buying</a:t>
          </a:r>
          <a:endParaRPr lang="en-US" dirty="0"/>
        </a:p>
      </dgm:t>
    </dgm:pt>
    <dgm:pt modelId="{72DD7EBE-9988-4009-B2A0-9ECE9953F1FD}" type="parTrans" cxnId="{66D557AB-6055-4408-91BD-C276F42DB08D}">
      <dgm:prSet/>
      <dgm:spPr/>
      <dgm:t>
        <a:bodyPr/>
        <a:lstStyle/>
        <a:p>
          <a:endParaRPr lang="en-US"/>
        </a:p>
      </dgm:t>
    </dgm:pt>
    <dgm:pt modelId="{F84F3D3F-281A-4B90-80F0-F2E9D0C7D0AB}" type="sibTrans" cxnId="{66D557AB-6055-4408-91BD-C276F42DB08D}">
      <dgm:prSet/>
      <dgm:spPr/>
      <dgm:t>
        <a:bodyPr/>
        <a:lstStyle/>
        <a:p>
          <a:endParaRPr lang="en-US"/>
        </a:p>
      </dgm:t>
    </dgm:pt>
    <dgm:pt modelId="{53C4AA47-6740-41A3-BFA5-C236DFE51282}">
      <dgm:prSet phldrT="[Text]"/>
      <dgm:spPr/>
      <dgm:t>
        <a:bodyPr/>
        <a:lstStyle/>
        <a:p>
          <a:r>
            <a:rPr lang="en-US" dirty="0" smtClean="0"/>
            <a:t>Price decreases (39%)</a:t>
          </a:r>
          <a:endParaRPr lang="en-US" dirty="0"/>
        </a:p>
      </dgm:t>
    </dgm:pt>
    <dgm:pt modelId="{0F254DEA-7C2B-4F1A-9119-C50A1CD8EF19}" type="parTrans" cxnId="{AE612786-C038-450D-8CA0-6F57319C05B1}">
      <dgm:prSet/>
      <dgm:spPr/>
      <dgm:t>
        <a:bodyPr/>
        <a:lstStyle/>
        <a:p>
          <a:endParaRPr lang="en-US"/>
        </a:p>
      </dgm:t>
    </dgm:pt>
    <dgm:pt modelId="{E5E8DC04-E78E-464A-BD3C-A8F80F6B3DF1}" type="sibTrans" cxnId="{AE612786-C038-450D-8CA0-6F57319C05B1}">
      <dgm:prSet/>
      <dgm:spPr/>
      <dgm:t>
        <a:bodyPr/>
        <a:lstStyle/>
        <a:p>
          <a:endParaRPr lang="en-US"/>
        </a:p>
      </dgm:t>
    </dgm:pt>
    <dgm:pt modelId="{614FF0E3-C285-4AB8-96BE-777A6AFED753}">
      <dgm:prSet phldrT="[Text]"/>
      <dgm:spPr/>
      <dgm:t>
        <a:bodyPr/>
        <a:lstStyle/>
        <a:p>
          <a:r>
            <a:rPr lang="en-US" dirty="0" smtClean="0"/>
            <a:t>Favorable price/financing (14%)</a:t>
          </a:r>
          <a:endParaRPr lang="en-US" dirty="0"/>
        </a:p>
      </dgm:t>
    </dgm:pt>
    <dgm:pt modelId="{A8858E5E-5DA0-4E59-A70C-D95A663991E7}" type="parTrans" cxnId="{11BF479A-127F-4B0E-89F1-341CE84AA5E8}">
      <dgm:prSet/>
      <dgm:spPr/>
      <dgm:t>
        <a:bodyPr/>
        <a:lstStyle/>
        <a:p>
          <a:endParaRPr lang="en-US"/>
        </a:p>
      </dgm:t>
    </dgm:pt>
    <dgm:pt modelId="{88A9388F-C55A-438A-A424-7AFBE5C39B25}" type="sibTrans" cxnId="{11BF479A-127F-4B0E-89F1-341CE84AA5E8}">
      <dgm:prSet/>
      <dgm:spPr/>
      <dgm:t>
        <a:bodyPr/>
        <a:lstStyle/>
        <a:p>
          <a:endParaRPr lang="en-US"/>
        </a:p>
      </dgm:t>
    </dgm:pt>
    <dgm:pt modelId="{4D5059CA-EDE7-4F64-B353-74319AC0698F}">
      <dgm:prSet phldrT="[Text]"/>
      <dgm:spPr/>
      <dgm:t>
        <a:bodyPr/>
        <a:lstStyle/>
        <a:p>
          <a:r>
            <a:rPr lang="en-US" dirty="0" smtClean="0"/>
            <a:t>Top 5 Reasons for Selling</a:t>
          </a:r>
          <a:endParaRPr lang="en-US" dirty="0"/>
        </a:p>
      </dgm:t>
    </dgm:pt>
    <dgm:pt modelId="{7F7A38B8-3F29-489F-8339-3734EC3420DC}" type="parTrans" cxnId="{138E1E77-B0FC-4DEA-BDBC-B54F5B2A0FF2}">
      <dgm:prSet/>
      <dgm:spPr/>
      <dgm:t>
        <a:bodyPr/>
        <a:lstStyle/>
        <a:p>
          <a:endParaRPr lang="en-US"/>
        </a:p>
      </dgm:t>
    </dgm:pt>
    <dgm:pt modelId="{A2C13E2E-B2C0-4CA8-BE34-5F38DBBCB10A}" type="sibTrans" cxnId="{138E1E77-B0FC-4DEA-BDBC-B54F5B2A0FF2}">
      <dgm:prSet/>
      <dgm:spPr/>
      <dgm:t>
        <a:bodyPr/>
        <a:lstStyle/>
        <a:p>
          <a:endParaRPr lang="en-US"/>
        </a:p>
      </dgm:t>
    </dgm:pt>
    <dgm:pt modelId="{662B601A-2F41-4E91-934B-46450A533458}">
      <dgm:prSet phldrT="[Text]"/>
      <dgm:spPr/>
      <dgm:t>
        <a:bodyPr/>
        <a:lstStyle/>
        <a:p>
          <a:r>
            <a:rPr lang="en-US" dirty="0" smtClean="0"/>
            <a:t>Could not afford mortgage (22%)</a:t>
          </a:r>
          <a:endParaRPr lang="en-US" dirty="0"/>
        </a:p>
      </dgm:t>
    </dgm:pt>
    <dgm:pt modelId="{8D1B35DA-6327-4844-A005-A810BB5647BA}" type="parTrans" cxnId="{F734AD63-36D1-47D5-8D51-2EC74342FE64}">
      <dgm:prSet/>
      <dgm:spPr/>
      <dgm:t>
        <a:bodyPr/>
        <a:lstStyle/>
        <a:p>
          <a:endParaRPr lang="en-US"/>
        </a:p>
      </dgm:t>
    </dgm:pt>
    <dgm:pt modelId="{5DE7F80B-73E2-4F69-9925-5DB8D13CE8BB}" type="sibTrans" cxnId="{F734AD63-36D1-47D5-8D51-2EC74342FE64}">
      <dgm:prSet/>
      <dgm:spPr/>
      <dgm:t>
        <a:bodyPr/>
        <a:lstStyle/>
        <a:p>
          <a:endParaRPr lang="en-US"/>
        </a:p>
      </dgm:t>
    </dgm:pt>
    <dgm:pt modelId="{D7BDDD85-5575-4D5F-89A9-0046A9B45CB8}">
      <dgm:prSet phldrT="[Text]"/>
      <dgm:spPr/>
      <dgm:t>
        <a:bodyPr/>
        <a:lstStyle/>
        <a:p>
          <a:r>
            <a:rPr lang="en-US" dirty="0" smtClean="0"/>
            <a:t>Job/income uncertainty (13%)</a:t>
          </a:r>
          <a:endParaRPr lang="en-US" dirty="0"/>
        </a:p>
      </dgm:t>
    </dgm:pt>
    <dgm:pt modelId="{F04D2B91-1AC5-4D31-A77A-0A7F6267A0E8}" type="parTrans" cxnId="{E83C8AB2-8711-4936-ACA6-571D856539E9}">
      <dgm:prSet/>
      <dgm:spPr/>
      <dgm:t>
        <a:bodyPr/>
        <a:lstStyle/>
        <a:p>
          <a:endParaRPr lang="en-US"/>
        </a:p>
      </dgm:t>
    </dgm:pt>
    <dgm:pt modelId="{3B94D0AC-EAF1-435A-8BB3-4560CD02D082}" type="sibTrans" cxnId="{E83C8AB2-8711-4936-ACA6-571D856539E9}">
      <dgm:prSet/>
      <dgm:spPr/>
      <dgm:t>
        <a:bodyPr/>
        <a:lstStyle/>
        <a:p>
          <a:endParaRPr lang="en-US"/>
        </a:p>
      </dgm:t>
    </dgm:pt>
    <dgm:pt modelId="{E0E2AEB0-3604-4C22-BF94-B50D2931171F}">
      <dgm:prSet phldrT="[Text]"/>
      <dgm:spPr/>
      <dgm:t>
        <a:bodyPr/>
        <a:lstStyle/>
        <a:p>
          <a:r>
            <a:rPr lang="en-US" dirty="0" smtClean="0"/>
            <a:t>Desired better location (14%)</a:t>
          </a:r>
          <a:endParaRPr lang="en-US" dirty="0"/>
        </a:p>
      </dgm:t>
    </dgm:pt>
    <dgm:pt modelId="{5D0D594B-7897-48DE-A338-F877664A1256}" type="parTrans" cxnId="{F36E3CD6-8641-4FCB-9818-E80417D4E6A3}">
      <dgm:prSet/>
      <dgm:spPr/>
      <dgm:t>
        <a:bodyPr/>
        <a:lstStyle/>
        <a:p>
          <a:endParaRPr lang="en-US"/>
        </a:p>
      </dgm:t>
    </dgm:pt>
    <dgm:pt modelId="{36C2C782-524E-4C81-AD74-FA2208E675E8}" type="sibTrans" cxnId="{F36E3CD6-8641-4FCB-9818-E80417D4E6A3}">
      <dgm:prSet/>
      <dgm:spPr/>
      <dgm:t>
        <a:bodyPr/>
        <a:lstStyle/>
        <a:p>
          <a:endParaRPr lang="en-US"/>
        </a:p>
      </dgm:t>
    </dgm:pt>
    <dgm:pt modelId="{40A9155A-EBE3-466C-A698-154DC89EE34A}">
      <dgm:prSet phldrT="[Text]"/>
      <dgm:spPr/>
      <dgm:t>
        <a:bodyPr/>
        <a:lstStyle/>
        <a:p>
          <a:r>
            <a:rPr lang="en-US" dirty="0" smtClean="0"/>
            <a:t>Desired larger home (14%)</a:t>
          </a:r>
          <a:endParaRPr lang="en-US" dirty="0"/>
        </a:p>
      </dgm:t>
    </dgm:pt>
    <dgm:pt modelId="{A1D9A75A-E0FC-43DE-94E3-0C2A5C26BAD3}" type="parTrans" cxnId="{39C3491E-C998-41B9-A564-E7E05736A551}">
      <dgm:prSet/>
      <dgm:spPr/>
      <dgm:t>
        <a:bodyPr/>
        <a:lstStyle/>
        <a:p>
          <a:endParaRPr lang="en-US"/>
        </a:p>
      </dgm:t>
    </dgm:pt>
    <dgm:pt modelId="{EE15B873-CD7F-4BE6-984A-3FA1DBADCD38}" type="sibTrans" cxnId="{39C3491E-C998-41B9-A564-E7E05736A551}">
      <dgm:prSet/>
      <dgm:spPr/>
      <dgm:t>
        <a:bodyPr/>
        <a:lstStyle/>
        <a:p>
          <a:endParaRPr lang="en-US"/>
        </a:p>
      </dgm:t>
    </dgm:pt>
    <dgm:pt modelId="{67B62381-DC4F-49A9-8858-BB4E4926BCC8}">
      <dgm:prSet phldrT="[Text]"/>
      <dgm:spPr/>
      <dgm:t>
        <a:bodyPr/>
        <a:lstStyle/>
        <a:p>
          <a:r>
            <a:rPr lang="en-US" dirty="0" smtClean="0"/>
            <a:t>Tired of renting (8%)</a:t>
          </a:r>
          <a:endParaRPr lang="en-US" dirty="0"/>
        </a:p>
      </dgm:t>
    </dgm:pt>
    <dgm:pt modelId="{9150B031-0A56-4C08-9A0E-FEDFFE400FB1}" type="parTrans" cxnId="{496DF1A0-F295-47B9-81DC-211A391BD84F}">
      <dgm:prSet/>
      <dgm:spPr/>
      <dgm:t>
        <a:bodyPr/>
        <a:lstStyle/>
        <a:p>
          <a:endParaRPr lang="en-US"/>
        </a:p>
      </dgm:t>
    </dgm:pt>
    <dgm:pt modelId="{7565FEEB-3995-4BF7-B852-65786203CE6C}" type="sibTrans" cxnId="{496DF1A0-F295-47B9-81DC-211A391BD84F}">
      <dgm:prSet/>
      <dgm:spPr/>
      <dgm:t>
        <a:bodyPr/>
        <a:lstStyle/>
        <a:p>
          <a:endParaRPr lang="en-US"/>
        </a:p>
      </dgm:t>
    </dgm:pt>
    <dgm:pt modelId="{F294AA9E-63BC-4BDB-8AD1-2FFB400B4E77}">
      <dgm:prSet phldrT="[Text]"/>
      <dgm:spPr/>
      <dgm:t>
        <a:bodyPr/>
        <a:lstStyle/>
        <a:p>
          <a:r>
            <a:rPr lang="en-US" dirty="0" smtClean="0"/>
            <a:t>Loss of household income (12%)</a:t>
          </a:r>
          <a:endParaRPr lang="en-US" dirty="0"/>
        </a:p>
      </dgm:t>
    </dgm:pt>
    <dgm:pt modelId="{E0001459-C3BD-47F9-AB83-FB925EE646CB}" type="parTrans" cxnId="{6A0AE4D3-EBFB-4C65-A386-12C532DBB14A}">
      <dgm:prSet/>
      <dgm:spPr/>
      <dgm:t>
        <a:bodyPr/>
        <a:lstStyle/>
        <a:p>
          <a:endParaRPr lang="en-US"/>
        </a:p>
      </dgm:t>
    </dgm:pt>
    <dgm:pt modelId="{59A4261E-86F9-4384-B462-ADA88B28F5DA}" type="sibTrans" cxnId="{6A0AE4D3-EBFB-4C65-A386-12C532DBB14A}">
      <dgm:prSet/>
      <dgm:spPr/>
      <dgm:t>
        <a:bodyPr/>
        <a:lstStyle/>
        <a:p>
          <a:endParaRPr lang="en-US"/>
        </a:p>
      </dgm:t>
    </dgm:pt>
    <dgm:pt modelId="{DD86AF2F-86B4-49B6-8533-0578F5FE8BAA}">
      <dgm:prSet phldrT="[Text]"/>
      <dgm:spPr/>
      <dgm:t>
        <a:bodyPr/>
        <a:lstStyle/>
        <a:p>
          <a:r>
            <a:rPr lang="en-US" dirty="0" smtClean="0"/>
            <a:t>Low prices allowed upgrade (7%)</a:t>
          </a:r>
          <a:endParaRPr lang="en-US" dirty="0"/>
        </a:p>
      </dgm:t>
    </dgm:pt>
    <dgm:pt modelId="{38FE31E6-3C0E-41E3-9D47-BA05C33D11C8}" type="parTrans" cxnId="{ECC19268-1B8F-40D1-9AA4-4BC03368B670}">
      <dgm:prSet/>
      <dgm:spPr/>
      <dgm:t>
        <a:bodyPr/>
        <a:lstStyle/>
        <a:p>
          <a:endParaRPr lang="en-US"/>
        </a:p>
      </dgm:t>
    </dgm:pt>
    <dgm:pt modelId="{CC060E63-8E8A-4130-90CF-28DE49157288}" type="sibTrans" cxnId="{ECC19268-1B8F-40D1-9AA4-4BC03368B670}">
      <dgm:prSet/>
      <dgm:spPr/>
      <dgm:t>
        <a:bodyPr/>
        <a:lstStyle/>
        <a:p>
          <a:endParaRPr lang="en-US"/>
        </a:p>
      </dgm:t>
    </dgm:pt>
    <dgm:pt modelId="{248F26AC-E9D0-4C43-994E-8E061D5B9A98}">
      <dgm:prSet phldrT="[Text]"/>
      <dgm:spPr/>
      <dgm:t>
        <a:bodyPr/>
        <a:lstStyle/>
        <a:p>
          <a:r>
            <a:rPr lang="en-US" dirty="0" smtClean="0"/>
            <a:t>Mortgage is too expensive (7%)</a:t>
          </a:r>
          <a:endParaRPr lang="en-US" dirty="0"/>
        </a:p>
      </dgm:t>
    </dgm:pt>
    <dgm:pt modelId="{A548CF9A-4E59-4B67-A2D4-D724FA0760E5}" type="parTrans" cxnId="{6D3CAF5B-E562-4045-9ED4-0B3AF0A8BF6A}">
      <dgm:prSet/>
      <dgm:spPr/>
      <dgm:t>
        <a:bodyPr/>
        <a:lstStyle/>
        <a:p>
          <a:endParaRPr lang="en-US"/>
        </a:p>
      </dgm:t>
    </dgm:pt>
    <dgm:pt modelId="{8DEA75D7-5FE0-43BB-8EEF-1767A4B06CD4}" type="sibTrans" cxnId="{6D3CAF5B-E562-4045-9ED4-0B3AF0A8BF6A}">
      <dgm:prSet/>
      <dgm:spPr/>
      <dgm:t>
        <a:bodyPr/>
        <a:lstStyle/>
        <a:p>
          <a:endParaRPr lang="en-US"/>
        </a:p>
      </dgm:t>
    </dgm:pt>
    <dgm:pt modelId="{631F91AA-84E8-443E-B3C7-F103F13383A9}" type="pres">
      <dgm:prSet presAssocID="{9E374D2E-8646-4717-8F9C-8622D269DF84}" presName="Name0" presStyleCnt="0">
        <dgm:presLayoutVars>
          <dgm:dir/>
          <dgm:animLvl val="lvl"/>
          <dgm:resizeHandles val="exact"/>
        </dgm:presLayoutVars>
      </dgm:prSet>
      <dgm:spPr/>
      <dgm:t>
        <a:bodyPr/>
        <a:lstStyle/>
        <a:p>
          <a:endParaRPr lang="en-US"/>
        </a:p>
      </dgm:t>
    </dgm:pt>
    <dgm:pt modelId="{3B907DF8-AAB4-4AB9-B468-77C5E02A5EDF}" type="pres">
      <dgm:prSet presAssocID="{4621BEFD-18FC-4EE7-9C1F-E09C13DF9EEF}" presName="composite" presStyleCnt="0"/>
      <dgm:spPr/>
    </dgm:pt>
    <dgm:pt modelId="{03640B50-5E0F-493B-8046-5CBAEED30F27}" type="pres">
      <dgm:prSet presAssocID="{4621BEFD-18FC-4EE7-9C1F-E09C13DF9EEF}" presName="parTx" presStyleLbl="alignNode1" presStyleIdx="0" presStyleCnt="2">
        <dgm:presLayoutVars>
          <dgm:chMax val="0"/>
          <dgm:chPref val="0"/>
          <dgm:bulletEnabled val="1"/>
        </dgm:presLayoutVars>
      </dgm:prSet>
      <dgm:spPr/>
      <dgm:t>
        <a:bodyPr/>
        <a:lstStyle/>
        <a:p>
          <a:endParaRPr lang="en-US"/>
        </a:p>
      </dgm:t>
    </dgm:pt>
    <dgm:pt modelId="{EAC31C2A-D4F2-4ABD-9A11-D4137CE00A65}" type="pres">
      <dgm:prSet presAssocID="{4621BEFD-18FC-4EE7-9C1F-E09C13DF9EEF}" presName="desTx" presStyleLbl="alignAccFollowNode1" presStyleIdx="0" presStyleCnt="2">
        <dgm:presLayoutVars>
          <dgm:bulletEnabled val="1"/>
        </dgm:presLayoutVars>
      </dgm:prSet>
      <dgm:spPr/>
      <dgm:t>
        <a:bodyPr/>
        <a:lstStyle/>
        <a:p>
          <a:endParaRPr lang="en-US"/>
        </a:p>
      </dgm:t>
    </dgm:pt>
    <dgm:pt modelId="{34BA4E41-0652-46EF-A542-EA53103BA458}" type="pres">
      <dgm:prSet presAssocID="{F84F3D3F-281A-4B90-80F0-F2E9D0C7D0AB}" presName="space" presStyleCnt="0"/>
      <dgm:spPr/>
    </dgm:pt>
    <dgm:pt modelId="{E320BD20-7C4B-48EA-84A7-08C3184962BF}" type="pres">
      <dgm:prSet presAssocID="{4D5059CA-EDE7-4F64-B353-74319AC0698F}" presName="composite" presStyleCnt="0"/>
      <dgm:spPr/>
    </dgm:pt>
    <dgm:pt modelId="{347E7F9E-7F7D-4517-9AF3-84CAAC64F4A4}" type="pres">
      <dgm:prSet presAssocID="{4D5059CA-EDE7-4F64-B353-74319AC0698F}" presName="parTx" presStyleLbl="alignNode1" presStyleIdx="1" presStyleCnt="2">
        <dgm:presLayoutVars>
          <dgm:chMax val="0"/>
          <dgm:chPref val="0"/>
          <dgm:bulletEnabled val="1"/>
        </dgm:presLayoutVars>
      </dgm:prSet>
      <dgm:spPr/>
      <dgm:t>
        <a:bodyPr/>
        <a:lstStyle/>
        <a:p>
          <a:endParaRPr lang="en-US"/>
        </a:p>
      </dgm:t>
    </dgm:pt>
    <dgm:pt modelId="{AF270181-D0DC-49BD-AD18-9C687B8B7478}" type="pres">
      <dgm:prSet presAssocID="{4D5059CA-EDE7-4F64-B353-74319AC0698F}" presName="desTx" presStyleLbl="alignAccFollowNode1" presStyleIdx="1" presStyleCnt="2">
        <dgm:presLayoutVars>
          <dgm:bulletEnabled val="1"/>
        </dgm:presLayoutVars>
      </dgm:prSet>
      <dgm:spPr/>
      <dgm:t>
        <a:bodyPr/>
        <a:lstStyle/>
        <a:p>
          <a:endParaRPr lang="en-US"/>
        </a:p>
      </dgm:t>
    </dgm:pt>
  </dgm:ptLst>
  <dgm:cxnLst>
    <dgm:cxn modelId="{66D557AB-6055-4408-91BD-C276F42DB08D}" srcId="{9E374D2E-8646-4717-8F9C-8622D269DF84}" destId="{4621BEFD-18FC-4EE7-9C1F-E09C13DF9EEF}" srcOrd="0" destOrd="0" parTransId="{72DD7EBE-9988-4009-B2A0-9ECE9953F1FD}" sibTransId="{F84F3D3F-281A-4B90-80F0-F2E9D0C7D0AB}"/>
    <dgm:cxn modelId="{ECC19268-1B8F-40D1-9AA4-4BC03368B670}" srcId="{4D5059CA-EDE7-4F64-B353-74319AC0698F}" destId="{DD86AF2F-86B4-49B6-8533-0578F5FE8BAA}" srcOrd="3" destOrd="0" parTransId="{38FE31E6-3C0E-41E3-9D47-BA05C33D11C8}" sibTransId="{CC060E63-8E8A-4130-90CF-28DE49157288}"/>
    <dgm:cxn modelId="{C09005C7-F404-4D2E-AD99-2805C3C8F844}" type="presOf" srcId="{F294AA9E-63BC-4BDB-8AD1-2FFB400B4E77}" destId="{AF270181-D0DC-49BD-AD18-9C687B8B7478}" srcOrd="0" destOrd="2" presId="urn:microsoft.com/office/officeart/2005/8/layout/hList1"/>
    <dgm:cxn modelId="{4CAC3C93-70BD-4EC9-8C43-C68A9A9EA337}" type="presOf" srcId="{614FF0E3-C285-4AB8-96BE-777A6AFED753}" destId="{EAC31C2A-D4F2-4ABD-9A11-D4137CE00A65}" srcOrd="0" destOrd="1" presId="urn:microsoft.com/office/officeart/2005/8/layout/hList1"/>
    <dgm:cxn modelId="{F707E4BD-F242-4F76-844B-BCB0F889FFD0}" type="presOf" srcId="{248F26AC-E9D0-4C43-994E-8E061D5B9A98}" destId="{AF270181-D0DC-49BD-AD18-9C687B8B7478}" srcOrd="0" destOrd="4" presId="urn:microsoft.com/office/officeart/2005/8/layout/hList1"/>
    <dgm:cxn modelId="{39C3491E-C998-41B9-A564-E7E05736A551}" srcId="{4621BEFD-18FC-4EE7-9C1F-E09C13DF9EEF}" destId="{40A9155A-EBE3-466C-A698-154DC89EE34A}" srcOrd="3" destOrd="0" parTransId="{A1D9A75A-E0FC-43DE-94E3-0C2A5C26BAD3}" sibTransId="{EE15B873-CD7F-4BE6-984A-3FA1DBADCD38}"/>
    <dgm:cxn modelId="{6D3CAF5B-E562-4045-9ED4-0B3AF0A8BF6A}" srcId="{4D5059CA-EDE7-4F64-B353-74319AC0698F}" destId="{248F26AC-E9D0-4C43-994E-8E061D5B9A98}" srcOrd="4" destOrd="0" parTransId="{A548CF9A-4E59-4B67-A2D4-D724FA0760E5}" sibTransId="{8DEA75D7-5FE0-43BB-8EEF-1767A4B06CD4}"/>
    <dgm:cxn modelId="{E83C8AB2-8711-4936-ACA6-571D856539E9}" srcId="{4D5059CA-EDE7-4F64-B353-74319AC0698F}" destId="{D7BDDD85-5575-4D5F-89A9-0046A9B45CB8}" srcOrd="1" destOrd="0" parTransId="{F04D2B91-1AC5-4D31-A77A-0A7F6267A0E8}" sibTransId="{3B94D0AC-EAF1-435A-8BB3-4560CD02D082}"/>
    <dgm:cxn modelId="{6A0AE4D3-EBFB-4C65-A386-12C532DBB14A}" srcId="{4D5059CA-EDE7-4F64-B353-74319AC0698F}" destId="{F294AA9E-63BC-4BDB-8AD1-2FFB400B4E77}" srcOrd="2" destOrd="0" parTransId="{E0001459-C3BD-47F9-AB83-FB925EE646CB}" sibTransId="{59A4261E-86F9-4384-B462-ADA88B28F5DA}"/>
    <dgm:cxn modelId="{F734AD63-36D1-47D5-8D51-2EC74342FE64}" srcId="{4D5059CA-EDE7-4F64-B353-74319AC0698F}" destId="{662B601A-2F41-4E91-934B-46450A533458}" srcOrd="0" destOrd="0" parTransId="{8D1B35DA-6327-4844-A005-A810BB5647BA}" sibTransId="{5DE7F80B-73E2-4F69-9925-5DB8D13CE8BB}"/>
    <dgm:cxn modelId="{F36E3CD6-8641-4FCB-9818-E80417D4E6A3}" srcId="{4621BEFD-18FC-4EE7-9C1F-E09C13DF9EEF}" destId="{E0E2AEB0-3604-4C22-BF94-B50D2931171F}" srcOrd="2" destOrd="0" parTransId="{5D0D594B-7897-48DE-A338-F877664A1256}" sibTransId="{36C2C782-524E-4C81-AD74-FA2208E675E8}"/>
    <dgm:cxn modelId="{496DF1A0-F295-47B9-81DC-211A391BD84F}" srcId="{4621BEFD-18FC-4EE7-9C1F-E09C13DF9EEF}" destId="{67B62381-DC4F-49A9-8858-BB4E4926BCC8}" srcOrd="4" destOrd="0" parTransId="{9150B031-0A56-4C08-9A0E-FEDFFE400FB1}" sibTransId="{7565FEEB-3995-4BF7-B852-65786203CE6C}"/>
    <dgm:cxn modelId="{74C833DE-A4E9-446B-94EC-B7DCFF50ADB1}" type="presOf" srcId="{DD86AF2F-86B4-49B6-8533-0578F5FE8BAA}" destId="{AF270181-D0DC-49BD-AD18-9C687B8B7478}" srcOrd="0" destOrd="3" presId="urn:microsoft.com/office/officeart/2005/8/layout/hList1"/>
    <dgm:cxn modelId="{B8DC2804-BB83-49DE-8CBD-94945AF9E8E6}" type="presOf" srcId="{D7BDDD85-5575-4D5F-89A9-0046A9B45CB8}" destId="{AF270181-D0DC-49BD-AD18-9C687B8B7478}" srcOrd="0" destOrd="1" presId="urn:microsoft.com/office/officeart/2005/8/layout/hList1"/>
    <dgm:cxn modelId="{76E2B00E-6A84-4FE3-B9B4-499F63BDED88}" type="presOf" srcId="{4D5059CA-EDE7-4F64-B353-74319AC0698F}" destId="{347E7F9E-7F7D-4517-9AF3-84CAAC64F4A4}" srcOrd="0" destOrd="0" presId="urn:microsoft.com/office/officeart/2005/8/layout/hList1"/>
    <dgm:cxn modelId="{77D94E3C-C523-4C82-B287-4C1821AA460D}" type="presOf" srcId="{67B62381-DC4F-49A9-8858-BB4E4926BCC8}" destId="{EAC31C2A-D4F2-4ABD-9A11-D4137CE00A65}" srcOrd="0" destOrd="4" presId="urn:microsoft.com/office/officeart/2005/8/layout/hList1"/>
    <dgm:cxn modelId="{7E48D21C-BFA9-4F54-BCBC-E048E9BA0E1A}" type="presOf" srcId="{662B601A-2F41-4E91-934B-46450A533458}" destId="{AF270181-D0DC-49BD-AD18-9C687B8B7478}" srcOrd="0" destOrd="0" presId="urn:microsoft.com/office/officeart/2005/8/layout/hList1"/>
    <dgm:cxn modelId="{6880008E-2311-4AE0-893F-26312FD540C5}" type="presOf" srcId="{4621BEFD-18FC-4EE7-9C1F-E09C13DF9EEF}" destId="{03640B50-5E0F-493B-8046-5CBAEED30F27}" srcOrd="0" destOrd="0" presId="urn:microsoft.com/office/officeart/2005/8/layout/hList1"/>
    <dgm:cxn modelId="{138E1E77-B0FC-4DEA-BDBC-B54F5B2A0FF2}" srcId="{9E374D2E-8646-4717-8F9C-8622D269DF84}" destId="{4D5059CA-EDE7-4F64-B353-74319AC0698F}" srcOrd="1" destOrd="0" parTransId="{7F7A38B8-3F29-489F-8339-3734EC3420DC}" sibTransId="{A2C13E2E-B2C0-4CA8-BE34-5F38DBBCB10A}"/>
    <dgm:cxn modelId="{AE612786-C038-450D-8CA0-6F57319C05B1}" srcId="{4621BEFD-18FC-4EE7-9C1F-E09C13DF9EEF}" destId="{53C4AA47-6740-41A3-BFA5-C236DFE51282}" srcOrd="0" destOrd="0" parTransId="{0F254DEA-7C2B-4F1A-9119-C50A1CD8EF19}" sibTransId="{E5E8DC04-E78E-464A-BD3C-A8F80F6B3DF1}"/>
    <dgm:cxn modelId="{CF8B7ED6-F1E7-442F-A74F-312FA5A77110}" type="presOf" srcId="{E0E2AEB0-3604-4C22-BF94-B50D2931171F}" destId="{EAC31C2A-D4F2-4ABD-9A11-D4137CE00A65}" srcOrd="0" destOrd="2" presId="urn:microsoft.com/office/officeart/2005/8/layout/hList1"/>
    <dgm:cxn modelId="{8222A887-B5F0-4C71-913F-9E4B55B8C5BA}" type="presOf" srcId="{40A9155A-EBE3-466C-A698-154DC89EE34A}" destId="{EAC31C2A-D4F2-4ABD-9A11-D4137CE00A65}" srcOrd="0" destOrd="3" presId="urn:microsoft.com/office/officeart/2005/8/layout/hList1"/>
    <dgm:cxn modelId="{80D71A12-2930-40FB-B7B1-E5FB8294E953}" type="presOf" srcId="{9E374D2E-8646-4717-8F9C-8622D269DF84}" destId="{631F91AA-84E8-443E-B3C7-F103F13383A9}" srcOrd="0" destOrd="0" presId="urn:microsoft.com/office/officeart/2005/8/layout/hList1"/>
    <dgm:cxn modelId="{11BF479A-127F-4B0E-89F1-341CE84AA5E8}" srcId="{4621BEFD-18FC-4EE7-9C1F-E09C13DF9EEF}" destId="{614FF0E3-C285-4AB8-96BE-777A6AFED753}" srcOrd="1" destOrd="0" parTransId="{A8858E5E-5DA0-4E59-A70C-D95A663991E7}" sibTransId="{88A9388F-C55A-438A-A424-7AFBE5C39B25}"/>
    <dgm:cxn modelId="{14458FCF-E20B-4935-96D9-08673AFE2645}" type="presOf" srcId="{53C4AA47-6740-41A3-BFA5-C236DFE51282}" destId="{EAC31C2A-D4F2-4ABD-9A11-D4137CE00A65}" srcOrd="0" destOrd="0" presId="urn:microsoft.com/office/officeart/2005/8/layout/hList1"/>
    <dgm:cxn modelId="{9D86715C-EF01-44BD-B6FC-A3CD58667E10}" type="presParOf" srcId="{631F91AA-84E8-443E-B3C7-F103F13383A9}" destId="{3B907DF8-AAB4-4AB9-B468-77C5E02A5EDF}" srcOrd="0" destOrd="0" presId="urn:microsoft.com/office/officeart/2005/8/layout/hList1"/>
    <dgm:cxn modelId="{D7CA2BB7-B2F8-401B-ABF3-98F968D231E2}" type="presParOf" srcId="{3B907DF8-AAB4-4AB9-B468-77C5E02A5EDF}" destId="{03640B50-5E0F-493B-8046-5CBAEED30F27}" srcOrd="0" destOrd="0" presId="urn:microsoft.com/office/officeart/2005/8/layout/hList1"/>
    <dgm:cxn modelId="{DFDFFA46-1A28-4D99-BD06-39B567A00EB1}" type="presParOf" srcId="{3B907DF8-AAB4-4AB9-B468-77C5E02A5EDF}" destId="{EAC31C2A-D4F2-4ABD-9A11-D4137CE00A65}" srcOrd="1" destOrd="0" presId="urn:microsoft.com/office/officeart/2005/8/layout/hList1"/>
    <dgm:cxn modelId="{8E7304D0-1FF2-4934-AF89-901103129E1F}" type="presParOf" srcId="{631F91AA-84E8-443E-B3C7-F103F13383A9}" destId="{34BA4E41-0652-46EF-A542-EA53103BA458}" srcOrd="1" destOrd="0" presId="urn:microsoft.com/office/officeart/2005/8/layout/hList1"/>
    <dgm:cxn modelId="{6D1A3574-28F8-4F86-A769-520CDE141FA0}" type="presParOf" srcId="{631F91AA-84E8-443E-B3C7-F103F13383A9}" destId="{E320BD20-7C4B-48EA-84A7-08C3184962BF}" srcOrd="2" destOrd="0" presId="urn:microsoft.com/office/officeart/2005/8/layout/hList1"/>
    <dgm:cxn modelId="{73E35517-5FBA-4252-AA32-6CB6B29A7FBA}" type="presParOf" srcId="{E320BD20-7C4B-48EA-84A7-08C3184962BF}" destId="{347E7F9E-7F7D-4517-9AF3-84CAAC64F4A4}" srcOrd="0" destOrd="0" presId="urn:microsoft.com/office/officeart/2005/8/layout/hList1"/>
    <dgm:cxn modelId="{FE58E1C2-3047-4790-90EF-BF61C0A7151B}" type="presParOf" srcId="{E320BD20-7C4B-48EA-84A7-08C3184962BF}" destId="{AF270181-D0DC-49BD-AD18-9C687B8B74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2A4A31-91E3-4BFB-8BD1-335A35AFA09F}" type="doc">
      <dgm:prSet loTypeId="urn:microsoft.com/office/officeart/2008/layout/SquareAccentList" loCatId="list" qsTypeId="urn:microsoft.com/office/officeart/2005/8/quickstyle/3d4" qsCatId="3D" csTypeId="urn:microsoft.com/office/officeart/2005/8/colors/accent2_2" csCatId="accent2" phldr="1"/>
      <dgm:spPr/>
      <dgm:t>
        <a:bodyPr/>
        <a:lstStyle/>
        <a:p>
          <a:endParaRPr lang="en-US"/>
        </a:p>
      </dgm:t>
    </dgm:pt>
    <dgm:pt modelId="{831FD067-EC1D-41F6-BA39-48CEBE01A368}">
      <dgm:prSet phldrT="[Text]"/>
      <dgm:spPr/>
      <dgm:t>
        <a:bodyPr/>
        <a:lstStyle/>
        <a:p>
          <a:r>
            <a:rPr lang="en-US" dirty="0" smtClean="0"/>
            <a:t>Buyers</a:t>
          </a:r>
          <a:endParaRPr lang="en-US" dirty="0"/>
        </a:p>
      </dgm:t>
    </dgm:pt>
    <dgm:pt modelId="{11D21E72-010F-455B-AB97-CC97144B10EC}" type="parTrans" cxnId="{3227A071-C2A6-46B3-AB2F-07E061D341AF}">
      <dgm:prSet/>
      <dgm:spPr/>
      <dgm:t>
        <a:bodyPr/>
        <a:lstStyle/>
        <a:p>
          <a:endParaRPr lang="en-US"/>
        </a:p>
      </dgm:t>
    </dgm:pt>
    <dgm:pt modelId="{3B4E182D-B735-464C-98CA-A9547A51C3BF}" type="sibTrans" cxnId="{3227A071-C2A6-46B3-AB2F-07E061D341AF}">
      <dgm:prSet/>
      <dgm:spPr/>
      <dgm:t>
        <a:bodyPr/>
        <a:lstStyle/>
        <a:p>
          <a:endParaRPr lang="en-US"/>
        </a:p>
      </dgm:t>
    </dgm:pt>
    <dgm:pt modelId="{7CFA2656-81A4-4DD2-BA75-49A59DB043E8}">
      <dgm:prSet phldrT="[Text]"/>
      <dgm:spPr/>
      <dgm:t>
        <a:bodyPr/>
        <a:lstStyle/>
        <a:p>
          <a:r>
            <a:rPr lang="en-US" dirty="0" smtClean="0"/>
            <a:t>Most responsive (28%)</a:t>
          </a:r>
          <a:endParaRPr lang="en-US" dirty="0"/>
        </a:p>
      </dgm:t>
    </dgm:pt>
    <dgm:pt modelId="{27D7F2F9-99DA-4AD5-B6C2-27D1D7197B7A}" type="parTrans" cxnId="{F76F63D9-0865-4789-A770-E45A06D29ECE}">
      <dgm:prSet/>
      <dgm:spPr/>
      <dgm:t>
        <a:bodyPr/>
        <a:lstStyle/>
        <a:p>
          <a:endParaRPr lang="en-US"/>
        </a:p>
      </dgm:t>
    </dgm:pt>
    <dgm:pt modelId="{E9B6801B-4F07-4F4E-AC2B-A60003EAAB57}" type="sibTrans" cxnId="{F76F63D9-0865-4789-A770-E45A06D29ECE}">
      <dgm:prSet/>
      <dgm:spPr/>
      <dgm:t>
        <a:bodyPr/>
        <a:lstStyle/>
        <a:p>
          <a:endParaRPr lang="en-US"/>
        </a:p>
      </dgm:t>
    </dgm:pt>
    <dgm:pt modelId="{D99E872E-F8F5-4E2C-82EC-47CFAFF5F3BC}">
      <dgm:prSet phldrT="[Text]"/>
      <dgm:spPr/>
      <dgm:t>
        <a:bodyPr/>
        <a:lstStyle/>
        <a:p>
          <a:r>
            <a:rPr lang="en-US" dirty="0" smtClean="0"/>
            <a:t>Worked with agent before (18%)</a:t>
          </a:r>
          <a:endParaRPr lang="en-US" dirty="0"/>
        </a:p>
      </dgm:t>
    </dgm:pt>
    <dgm:pt modelId="{26F403D1-F7AD-4C08-A87E-13AB5D1F7072}" type="parTrans" cxnId="{719A1005-36C6-4E97-A9B0-5F73C6CAC320}">
      <dgm:prSet/>
      <dgm:spPr/>
      <dgm:t>
        <a:bodyPr/>
        <a:lstStyle/>
        <a:p>
          <a:endParaRPr lang="en-US"/>
        </a:p>
      </dgm:t>
    </dgm:pt>
    <dgm:pt modelId="{D5B84460-F8A9-426E-9DC8-6CB677A8CCB0}" type="sibTrans" cxnId="{719A1005-36C6-4E97-A9B0-5F73C6CAC320}">
      <dgm:prSet/>
      <dgm:spPr/>
      <dgm:t>
        <a:bodyPr/>
        <a:lstStyle/>
        <a:p>
          <a:endParaRPr lang="en-US"/>
        </a:p>
      </dgm:t>
    </dgm:pt>
    <dgm:pt modelId="{4EF99278-9257-4ECD-836C-15B8117ED765}">
      <dgm:prSet phldrT="[Text]"/>
      <dgm:spPr/>
      <dgm:t>
        <a:bodyPr/>
        <a:lstStyle/>
        <a:p>
          <a:r>
            <a:rPr lang="en-US" dirty="0" smtClean="0"/>
            <a:t>1</a:t>
          </a:r>
          <a:r>
            <a:rPr lang="en-US" baseline="30000" dirty="0" smtClean="0"/>
            <a:t>st</a:t>
          </a:r>
          <a:r>
            <a:rPr lang="en-US" dirty="0" smtClean="0"/>
            <a:t> to respond (17%)</a:t>
          </a:r>
          <a:endParaRPr lang="en-US" dirty="0"/>
        </a:p>
      </dgm:t>
    </dgm:pt>
    <dgm:pt modelId="{7A8818A9-FD32-46FA-B435-F389EFE85415}" type="parTrans" cxnId="{4B1244FA-8F25-46E8-8F72-FF30F9B472A5}">
      <dgm:prSet/>
      <dgm:spPr/>
      <dgm:t>
        <a:bodyPr/>
        <a:lstStyle/>
        <a:p>
          <a:endParaRPr lang="en-US"/>
        </a:p>
      </dgm:t>
    </dgm:pt>
    <dgm:pt modelId="{CA5F52E0-7D35-44AF-A5F7-602CE5E73DAD}" type="sibTrans" cxnId="{4B1244FA-8F25-46E8-8F72-FF30F9B472A5}">
      <dgm:prSet/>
      <dgm:spPr/>
      <dgm:t>
        <a:bodyPr/>
        <a:lstStyle/>
        <a:p>
          <a:endParaRPr lang="en-US"/>
        </a:p>
      </dgm:t>
    </dgm:pt>
    <dgm:pt modelId="{61C476B1-694F-46AA-9BBD-DEEA3ACCF71C}">
      <dgm:prSet phldrT="[Text]"/>
      <dgm:spPr/>
      <dgm:t>
        <a:bodyPr/>
        <a:lstStyle/>
        <a:p>
          <a:r>
            <a:rPr lang="en-US" dirty="0" smtClean="0"/>
            <a:t>Sellers</a:t>
          </a:r>
          <a:endParaRPr lang="en-US" dirty="0"/>
        </a:p>
      </dgm:t>
    </dgm:pt>
    <dgm:pt modelId="{C7C433A9-4AA2-42E0-9850-B8D9EFF3F597}" type="parTrans" cxnId="{F3855474-01A8-4BD9-9595-B9C18C22E8F5}">
      <dgm:prSet/>
      <dgm:spPr/>
      <dgm:t>
        <a:bodyPr/>
        <a:lstStyle/>
        <a:p>
          <a:endParaRPr lang="en-US"/>
        </a:p>
      </dgm:t>
    </dgm:pt>
    <dgm:pt modelId="{2A36235D-B456-4CA2-B05C-AE09C38EDBE6}" type="sibTrans" cxnId="{F3855474-01A8-4BD9-9595-B9C18C22E8F5}">
      <dgm:prSet/>
      <dgm:spPr/>
      <dgm:t>
        <a:bodyPr/>
        <a:lstStyle/>
        <a:p>
          <a:endParaRPr lang="en-US"/>
        </a:p>
      </dgm:t>
    </dgm:pt>
    <dgm:pt modelId="{5BB00D26-CB67-4AF0-92B7-9202EA146CF2}">
      <dgm:prSet phldrT="[Text]"/>
      <dgm:spPr/>
      <dgm:t>
        <a:bodyPr/>
        <a:lstStyle/>
        <a:p>
          <a:r>
            <a:rPr lang="en-US" dirty="0" smtClean="0"/>
            <a:t>1</a:t>
          </a:r>
          <a:r>
            <a:rPr lang="en-US" baseline="30000" dirty="0" smtClean="0"/>
            <a:t>st</a:t>
          </a:r>
          <a:r>
            <a:rPr lang="en-US" dirty="0" smtClean="0"/>
            <a:t> to respond (21%)</a:t>
          </a:r>
          <a:endParaRPr lang="en-US" dirty="0"/>
        </a:p>
      </dgm:t>
    </dgm:pt>
    <dgm:pt modelId="{CF4D3987-3DED-455F-969C-CBC54B75DA39}" type="parTrans" cxnId="{C1056602-09E6-44FA-AB8D-338361BE54A7}">
      <dgm:prSet/>
      <dgm:spPr/>
      <dgm:t>
        <a:bodyPr/>
        <a:lstStyle/>
        <a:p>
          <a:endParaRPr lang="en-US"/>
        </a:p>
      </dgm:t>
    </dgm:pt>
    <dgm:pt modelId="{1153AC65-4FF3-4EBE-8C5F-BE88EE7F1C9B}" type="sibTrans" cxnId="{C1056602-09E6-44FA-AB8D-338361BE54A7}">
      <dgm:prSet/>
      <dgm:spPr/>
      <dgm:t>
        <a:bodyPr/>
        <a:lstStyle/>
        <a:p>
          <a:endParaRPr lang="en-US"/>
        </a:p>
      </dgm:t>
    </dgm:pt>
    <dgm:pt modelId="{BD0DFED6-F698-455A-96A7-19C92204F89A}">
      <dgm:prSet phldrT="[Text]"/>
      <dgm:spPr/>
      <dgm:t>
        <a:bodyPr/>
        <a:lstStyle/>
        <a:p>
          <a:r>
            <a:rPr lang="en-US" dirty="0" smtClean="0"/>
            <a:t>Most responsive (21%)</a:t>
          </a:r>
          <a:endParaRPr lang="en-US" dirty="0"/>
        </a:p>
      </dgm:t>
    </dgm:pt>
    <dgm:pt modelId="{822AAA98-EFE9-4595-8ABE-AB9B60485480}" type="parTrans" cxnId="{3A72C4ED-82A0-49CC-B155-8115839621BB}">
      <dgm:prSet/>
      <dgm:spPr/>
      <dgm:t>
        <a:bodyPr/>
        <a:lstStyle/>
        <a:p>
          <a:endParaRPr lang="en-US"/>
        </a:p>
      </dgm:t>
    </dgm:pt>
    <dgm:pt modelId="{BB4E98B5-377F-42F6-93F8-768C7801CF69}" type="sibTrans" cxnId="{3A72C4ED-82A0-49CC-B155-8115839621BB}">
      <dgm:prSet/>
      <dgm:spPr/>
      <dgm:t>
        <a:bodyPr/>
        <a:lstStyle/>
        <a:p>
          <a:endParaRPr lang="en-US"/>
        </a:p>
      </dgm:t>
    </dgm:pt>
    <dgm:pt modelId="{29F35F9F-9726-4188-8260-CD78EA76AFDE}">
      <dgm:prSet phldrT="[Text]"/>
      <dgm:spPr/>
      <dgm:t>
        <a:bodyPr/>
        <a:lstStyle/>
        <a:p>
          <a:r>
            <a:rPr lang="en-US" dirty="0" smtClean="0"/>
            <a:t>Most aggressive (19%)</a:t>
          </a:r>
          <a:endParaRPr lang="en-US" dirty="0"/>
        </a:p>
      </dgm:t>
    </dgm:pt>
    <dgm:pt modelId="{3B8FBC1A-B98C-4E20-9586-B70A2D9A76D5}" type="parTrans" cxnId="{25CABAB1-9F78-469F-A73B-4422748F6EB9}">
      <dgm:prSet/>
      <dgm:spPr/>
      <dgm:t>
        <a:bodyPr/>
        <a:lstStyle/>
        <a:p>
          <a:endParaRPr lang="en-US"/>
        </a:p>
      </dgm:t>
    </dgm:pt>
    <dgm:pt modelId="{24A696E5-CDE7-437C-B1CA-F4041CD75681}" type="sibTrans" cxnId="{25CABAB1-9F78-469F-A73B-4422748F6EB9}">
      <dgm:prSet/>
      <dgm:spPr/>
      <dgm:t>
        <a:bodyPr/>
        <a:lstStyle/>
        <a:p>
          <a:endParaRPr lang="en-US"/>
        </a:p>
      </dgm:t>
    </dgm:pt>
    <dgm:pt modelId="{7703F285-CA10-41DA-93ED-F4439ADEB35A}">
      <dgm:prSet/>
      <dgm:spPr/>
      <dgm:t>
        <a:bodyPr/>
        <a:lstStyle/>
        <a:p>
          <a:r>
            <a:rPr lang="en-US" dirty="0" smtClean="0"/>
            <a:t>Most aggressive (16%)</a:t>
          </a:r>
          <a:endParaRPr lang="en-US" dirty="0"/>
        </a:p>
      </dgm:t>
    </dgm:pt>
    <dgm:pt modelId="{7E885147-5C66-4AE5-BF42-5597ABAE4021}" type="parTrans" cxnId="{A9885790-6EE7-48D9-84C5-A72EF3CA68AE}">
      <dgm:prSet/>
      <dgm:spPr/>
      <dgm:t>
        <a:bodyPr/>
        <a:lstStyle/>
        <a:p>
          <a:endParaRPr lang="en-US"/>
        </a:p>
      </dgm:t>
    </dgm:pt>
    <dgm:pt modelId="{8AB12313-F6E1-49D8-8D8F-D1DE876ECC8C}" type="sibTrans" cxnId="{A9885790-6EE7-48D9-84C5-A72EF3CA68AE}">
      <dgm:prSet/>
      <dgm:spPr/>
      <dgm:t>
        <a:bodyPr/>
        <a:lstStyle/>
        <a:p>
          <a:endParaRPr lang="en-US"/>
        </a:p>
      </dgm:t>
    </dgm:pt>
    <dgm:pt modelId="{5B31FD30-4109-4F93-A64D-C3CE371C8800}">
      <dgm:prSet/>
      <dgm:spPr/>
      <dgm:t>
        <a:bodyPr/>
        <a:lstStyle/>
        <a:p>
          <a:r>
            <a:rPr lang="en-US" dirty="0" smtClean="0"/>
            <a:t>Worked with agent before (11%)</a:t>
          </a:r>
          <a:endParaRPr lang="en-US" dirty="0"/>
        </a:p>
      </dgm:t>
    </dgm:pt>
    <dgm:pt modelId="{8AD70F90-2A70-431C-86E7-0F8BF30C762B}" type="parTrans" cxnId="{B361B723-D95A-4230-9972-218700211B8B}">
      <dgm:prSet/>
      <dgm:spPr/>
      <dgm:t>
        <a:bodyPr/>
        <a:lstStyle/>
        <a:p>
          <a:endParaRPr lang="en-US"/>
        </a:p>
      </dgm:t>
    </dgm:pt>
    <dgm:pt modelId="{73F6CDB9-780F-4CBC-A1EF-148D07A13659}" type="sibTrans" cxnId="{B361B723-D95A-4230-9972-218700211B8B}">
      <dgm:prSet/>
      <dgm:spPr/>
      <dgm:t>
        <a:bodyPr/>
        <a:lstStyle/>
        <a:p>
          <a:endParaRPr lang="en-US"/>
        </a:p>
      </dgm:t>
    </dgm:pt>
    <dgm:pt modelId="{F2ABBE13-AA7A-403F-B20E-97880DC0FC43}" type="pres">
      <dgm:prSet presAssocID="{A62A4A31-91E3-4BFB-8BD1-335A35AFA09F}" presName="layout" presStyleCnt="0">
        <dgm:presLayoutVars>
          <dgm:chMax/>
          <dgm:chPref/>
          <dgm:dir/>
          <dgm:resizeHandles/>
        </dgm:presLayoutVars>
      </dgm:prSet>
      <dgm:spPr/>
      <dgm:t>
        <a:bodyPr/>
        <a:lstStyle/>
        <a:p>
          <a:endParaRPr lang="en-US"/>
        </a:p>
      </dgm:t>
    </dgm:pt>
    <dgm:pt modelId="{34681148-F850-4741-8AC6-34853FF257F6}" type="pres">
      <dgm:prSet presAssocID="{831FD067-EC1D-41F6-BA39-48CEBE01A368}" presName="root" presStyleCnt="0">
        <dgm:presLayoutVars>
          <dgm:chMax/>
          <dgm:chPref/>
        </dgm:presLayoutVars>
      </dgm:prSet>
      <dgm:spPr/>
    </dgm:pt>
    <dgm:pt modelId="{C6234237-F869-40CE-BA69-441DBA1C0819}" type="pres">
      <dgm:prSet presAssocID="{831FD067-EC1D-41F6-BA39-48CEBE01A368}" presName="rootComposite" presStyleCnt="0">
        <dgm:presLayoutVars/>
      </dgm:prSet>
      <dgm:spPr/>
    </dgm:pt>
    <dgm:pt modelId="{A97C02EC-7A82-42C6-B6D3-F45AEB175162}" type="pres">
      <dgm:prSet presAssocID="{831FD067-EC1D-41F6-BA39-48CEBE01A368}" presName="ParentAccent" presStyleLbl="alignNode1" presStyleIdx="0" presStyleCnt="2" custLinFactNeighborX="-20"/>
      <dgm:spPr/>
    </dgm:pt>
    <dgm:pt modelId="{CE76B105-F216-4B9F-A2D7-5A58AD72CBA4}" type="pres">
      <dgm:prSet presAssocID="{831FD067-EC1D-41F6-BA39-48CEBE01A368}" presName="ParentSmallAccent" presStyleLbl="fgAcc1" presStyleIdx="0" presStyleCnt="2"/>
      <dgm:spPr/>
    </dgm:pt>
    <dgm:pt modelId="{9E984F9A-78DA-4C4A-98AC-8BCA521FF26F}" type="pres">
      <dgm:prSet presAssocID="{831FD067-EC1D-41F6-BA39-48CEBE01A368}" presName="Parent" presStyleLbl="revTx" presStyleIdx="0" presStyleCnt="10">
        <dgm:presLayoutVars>
          <dgm:chMax/>
          <dgm:chPref val="4"/>
          <dgm:bulletEnabled val="1"/>
        </dgm:presLayoutVars>
      </dgm:prSet>
      <dgm:spPr/>
      <dgm:t>
        <a:bodyPr/>
        <a:lstStyle/>
        <a:p>
          <a:endParaRPr lang="en-US"/>
        </a:p>
      </dgm:t>
    </dgm:pt>
    <dgm:pt modelId="{8FD5A1B4-FD0B-4EB7-B6E7-8B255F38BBB4}" type="pres">
      <dgm:prSet presAssocID="{831FD067-EC1D-41F6-BA39-48CEBE01A368}" presName="childShape" presStyleCnt="0">
        <dgm:presLayoutVars>
          <dgm:chMax val="0"/>
          <dgm:chPref val="0"/>
        </dgm:presLayoutVars>
      </dgm:prSet>
      <dgm:spPr/>
    </dgm:pt>
    <dgm:pt modelId="{9F8DCA8C-AECB-41AE-BFA8-4FD43F1C6EE9}" type="pres">
      <dgm:prSet presAssocID="{7CFA2656-81A4-4DD2-BA75-49A59DB043E8}" presName="childComposite" presStyleCnt="0">
        <dgm:presLayoutVars>
          <dgm:chMax val="0"/>
          <dgm:chPref val="0"/>
        </dgm:presLayoutVars>
      </dgm:prSet>
      <dgm:spPr/>
    </dgm:pt>
    <dgm:pt modelId="{E10DD562-CB95-4386-BC41-EC305710A010}" type="pres">
      <dgm:prSet presAssocID="{7CFA2656-81A4-4DD2-BA75-49A59DB043E8}" presName="ChildAccent" presStyleLbl="solidFgAcc1" presStyleIdx="0" presStyleCnt="8"/>
      <dgm:spPr/>
    </dgm:pt>
    <dgm:pt modelId="{F2D01F18-5860-4951-853E-45FBC73CDC7C}" type="pres">
      <dgm:prSet presAssocID="{7CFA2656-81A4-4DD2-BA75-49A59DB043E8}" presName="Child" presStyleLbl="revTx" presStyleIdx="1" presStyleCnt="10">
        <dgm:presLayoutVars>
          <dgm:chMax val="0"/>
          <dgm:chPref val="0"/>
          <dgm:bulletEnabled val="1"/>
        </dgm:presLayoutVars>
      </dgm:prSet>
      <dgm:spPr/>
      <dgm:t>
        <a:bodyPr/>
        <a:lstStyle/>
        <a:p>
          <a:endParaRPr lang="en-US"/>
        </a:p>
      </dgm:t>
    </dgm:pt>
    <dgm:pt modelId="{00B47BCA-91DB-46FF-BB15-870F5AFADA3F}" type="pres">
      <dgm:prSet presAssocID="{D99E872E-F8F5-4E2C-82EC-47CFAFF5F3BC}" presName="childComposite" presStyleCnt="0">
        <dgm:presLayoutVars>
          <dgm:chMax val="0"/>
          <dgm:chPref val="0"/>
        </dgm:presLayoutVars>
      </dgm:prSet>
      <dgm:spPr/>
    </dgm:pt>
    <dgm:pt modelId="{522DEA97-5A99-4300-8721-94683564AD6F}" type="pres">
      <dgm:prSet presAssocID="{D99E872E-F8F5-4E2C-82EC-47CFAFF5F3BC}" presName="ChildAccent" presStyleLbl="solidFgAcc1" presStyleIdx="1" presStyleCnt="8"/>
      <dgm:spPr/>
    </dgm:pt>
    <dgm:pt modelId="{49218129-9680-4630-A1D8-A8364EA42AE9}" type="pres">
      <dgm:prSet presAssocID="{D99E872E-F8F5-4E2C-82EC-47CFAFF5F3BC}" presName="Child" presStyleLbl="revTx" presStyleIdx="2" presStyleCnt="10">
        <dgm:presLayoutVars>
          <dgm:chMax val="0"/>
          <dgm:chPref val="0"/>
          <dgm:bulletEnabled val="1"/>
        </dgm:presLayoutVars>
      </dgm:prSet>
      <dgm:spPr/>
      <dgm:t>
        <a:bodyPr/>
        <a:lstStyle/>
        <a:p>
          <a:endParaRPr lang="en-US"/>
        </a:p>
      </dgm:t>
    </dgm:pt>
    <dgm:pt modelId="{B0650871-DAF1-4830-BA0A-15FAEF12712F}" type="pres">
      <dgm:prSet presAssocID="{4EF99278-9257-4ECD-836C-15B8117ED765}" presName="childComposite" presStyleCnt="0">
        <dgm:presLayoutVars>
          <dgm:chMax val="0"/>
          <dgm:chPref val="0"/>
        </dgm:presLayoutVars>
      </dgm:prSet>
      <dgm:spPr/>
    </dgm:pt>
    <dgm:pt modelId="{D765E4DF-F75C-4BA5-A0B3-76EB18B423FE}" type="pres">
      <dgm:prSet presAssocID="{4EF99278-9257-4ECD-836C-15B8117ED765}" presName="ChildAccent" presStyleLbl="solidFgAcc1" presStyleIdx="2" presStyleCnt="8"/>
      <dgm:spPr/>
    </dgm:pt>
    <dgm:pt modelId="{2FDA6F8F-25C4-4C73-BC83-186E6F5CEE5F}" type="pres">
      <dgm:prSet presAssocID="{4EF99278-9257-4ECD-836C-15B8117ED765}" presName="Child" presStyleLbl="revTx" presStyleIdx="3" presStyleCnt="10">
        <dgm:presLayoutVars>
          <dgm:chMax val="0"/>
          <dgm:chPref val="0"/>
          <dgm:bulletEnabled val="1"/>
        </dgm:presLayoutVars>
      </dgm:prSet>
      <dgm:spPr/>
      <dgm:t>
        <a:bodyPr/>
        <a:lstStyle/>
        <a:p>
          <a:endParaRPr lang="en-US"/>
        </a:p>
      </dgm:t>
    </dgm:pt>
    <dgm:pt modelId="{D0E82AD0-807D-4331-8688-E56CAD1A9824}" type="pres">
      <dgm:prSet presAssocID="{7703F285-CA10-41DA-93ED-F4439ADEB35A}" presName="childComposite" presStyleCnt="0">
        <dgm:presLayoutVars>
          <dgm:chMax val="0"/>
          <dgm:chPref val="0"/>
        </dgm:presLayoutVars>
      </dgm:prSet>
      <dgm:spPr/>
    </dgm:pt>
    <dgm:pt modelId="{BE8E11F2-4C0A-4A9B-BF74-A8C04C4A5D69}" type="pres">
      <dgm:prSet presAssocID="{7703F285-CA10-41DA-93ED-F4439ADEB35A}" presName="ChildAccent" presStyleLbl="solidFgAcc1" presStyleIdx="3" presStyleCnt="8"/>
      <dgm:spPr/>
    </dgm:pt>
    <dgm:pt modelId="{A227C390-A794-447F-9F70-4FAE5C2DEFBB}" type="pres">
      <dgm:prSet presAssocID="{7703F285-CA10-41DA-93ED-F4439ADEB35A}" presName="Child" presStyleLbl="revTx" presStyleIdx="4" presStyleCnt="10">
        <dgm:presLayoutVars>
          <dgm:chMax val="0"/>
          <dgm:chPref val="0"/>
          <dgm:bulletEnabled val="1"/>
        </dgm:presLayoutVars>
      </dgm:prSet>
      <dgm:spPr/>
      <dgm:t>
        <a:bodyPr/>
        <a:lstStyle/>
        <a:p>
          <a:endParaRPr lang="en-US"/>
        </a:p>
      </dgm:t>
    </dgm:pt>
    <dgm:pt modelId="{D4002136-C1A2-4097-9B40-AFEC80BFB466}" type="pres">
      <dgm:prSet presAssocID="{61C476B1-694F-46AA-9BBD-DEEA3ACCF71C}" presName="root" presStyleCnt="0">
        <dgm:presLayoutVars>
          <dgm:chMax/>
          <dgm:chPref/>
        </dgm:presLayoutVars>
      </dgm:prSet>
      <dgm:spPr/>
    </dgm:pt>
    <dgm:pt modelId="{EC36D96A-789F-49E5-A0C6-8B6D35C5AE55}" type="pres">
      <dgm:prSet presAssocID="{61C476B1-694F-46AA-9BBD-DEEA3ACCF71C}" presName="rootComposite" presStyleCnt="0">
        <dgm:presLayoutVars/>
      </dgm:prSet>
      <dgm:spPr/>
    </dgm:pt>
    <dgm:pt modelId="{E8E7EF1A-A229-4612-9230-EE525E2A10FB}" type="pres">
      <dgm:prSet presAssocID="{61C476B1-694F-46AA-9BBD-DEEA3ACCF71C}" presName="ParentAccent" presStyleLbl="alignNode1" presStyleIdx="1" presStyleCnt="2"/>
      <dgm:spPr/>
    </dgm:pt>
    <dgm:pt modelId="{ACB52AE4-6916-4C14-B7EA-46956FC1C554}" type="pres">
      <dgm:prSet presAssocID="{61C476B1-694F-46AA-9BBD-DEEA3ACCF71C}" presName="ParentSmallAccent" presStyleLbl="fgAcc1" presStyleIdx="1" presStyleCnt="2"/>
      <dgm:spPr/>
    </dgm:pt>
    <dgm:pt modelId="{3227838E-031C-4CA1-9A10-720014846A6C}" type="pres">
      <dgm:prSet presAssocID="{61C476B1-694F-46AA-9BBD-DEEA3ACCF71C}" presName="Parent" presStyleLbl="revTx" presStyleIdx="5" presStyleCnt="10">
        <dgm:presLayoutVars>
          <dgm:chMax/>
          <dgm:chPref val="4"/>
          <dgm:bulletEnabled val="1"/>
        </dgm:presLayoutVars>
      </dgm:prSet>
      <dgm:spPr/>
      <dgm:t>
        <a:bodyPr/>
        <a:lstStyle/>
        <a:p>
          <a:endParaRPr lang="en-US"/>
        </a:p>
      </dgm:t>
    </dgm:pt>
    <dgm:pt modelId="{1DBF055D-F84C-47BC-BB9F-E05CA7F26C8C}" type="pres">
      <dgm:prSet presAssocID="{61C476B1-694F-46AA-9BBD-DEEA3ACCF71C}" presName="childShape" presStyleCnt="0">
        <dgm:presLayoutVars>
          <dgm:chMax val="0"/>
          <dgm:chPref val="0"/>
        </dgm:presLayoutVars>
      </dgm:prSet>
      <dgm:spPr/>
    </dgm:pt>
    <dgm:pt modelId="{95AE1E66-BDFF-463B-9551-06CAD19086A1}" type="pres">
      <dgm:prSet presAssocID="{5BB00D26-CB67-4AF0-92B7-9202EA146CF2}" presName="childComposite" presStyleCnt="0">
        <dgm:presLayoutVars>
          <dgm:chMax val="0"/>
          <dgm:chPref val="0"/>
        </dgm:presLayoutVars>
      </dgm:prSet>
      <dgm:spPr/>
    </dgm:pt>
    <dgm:pt modelId="{B2D9554E-36ED-48AC-A661-78AA9BBC12BB}" type="pres">
      <dgm:prSet presAssocID="{5BB00D26-CB67-4AF0-92B7-9202EA146CF2}" presName="ChildAccent" presStyleLbl="solidFgAcc1" presStyleIdx="4" presStyleCnt="8"/>
      <dgm:spPr/>
    </dgm:pt>
    <dgm:pt modelId="{6BC2B1F5-EA6E-44D0-B075-3A534E46F2D1}" type="pres">
      <dgm:prSet presAssocID="{5BB00D26-CB67-4AF0-92B7-9202EA146CF2}" presName="Child" presStyleLbl="revTx" presStyleIdx="6" presStyleCnt="10">
        <dgm:presLayoutVars>
          <dgm:chMax val="0"/>
          <dgm:chPref val="0"/>
          <dgm:bulletEnabled val="1"/>
        </dgm:presLayoutVars>
      </dgm:prSet>
      <dgm:spPr/>
      <dgm:t>
        <a:bodyPr/>
        <a:lstStyle/>
        <a:p>
          <a:endParaRPr lang="en-US"/>
        </a:p>
      </dgm:t>
    </dgm:pt>
    <dgm:pt modelId="{5533F7B7-8FB4-45B2-8223-B3FF60EAB39E}" type="pres">
      <dgm:prSet presAssocID="{BD0DFED6-F698-455A-96A7-19C92204F89A}" presName="childComposite" presStyleCnt="0">
        <dgm:presLayoutVars>
          <dgm:chMax val="0"/>
          <dgm:chPref val="0"/>
        </dgm:presLayoutVars>
      </dgm:prSet>
      <dgm:spPr/>
    </dgm:pt>
    <dgm:pt modelId="{5779D365-7EDA-4EBB-B7E7-606BFC3E8FC3}" type="pres">
      <dgm:prSet presAssocID="{BD0DFED6-F698-455A-96A7-19C92204F89A}" presName="ChildAccent" presStyleLbl="solidFgAcc1" presStyleIdx="5" presStyleCnt="8"/>
      <dgm:spPr/>
    </dgm:pt>
    <dgm:pt modelId="{863ED5E3-F234-48B1-9ADC-564E5BABE51B}" type="pres">
      <dgm:prSet presAssocID="{BD0DFED6-F698-455A-96A7-19C92204F89A}" presName="Child" presStyleLbl="revTx" presStyleIdx="7" presStyleCnt="10">
        <dgm:presLayoutVars>
          <dgm:chMax val="0"/>
          <dgm:chPref val="0"/>
          <dgm:bulletEnabled val="1"/>
        </dgm:presLayoutVars>
      </dgm:prSet>
      <dgm:spPr/>
      <dgm:t>
        <a:bodyPr/>
        <a:lstStyle/>
        <a:p>
          <a:endParaRPr lang="en-US"/>
        </a:p>
      </dgm:t>
    </dgm:pt>
    <dgm:pt modelId="{0AA35C61-5C02-49E9-9B22-D1F00E308992}" type="pres">
      <dgm:prSet presAssocID="{29F35F9F-9726-4188-8260-CD78EA76AFDE}" presName="childComposite" presStyleCnt="0">
        <dgm:presLayoutVars>
          <dgm:chMax val="0"/>
          <dgm:chPref val="0"/>
        </dgm:presLayoutVars>
      </dgm:prSet>
      <dgm:spPr/>
    </dgm:pt>
    <dgm:pt modelId="{13585DEF-3AA2-44A2-9E74-E571DA919575}" type="pres">
      <dgm:prSet presAssocID="{29F35F9F-9726-4188-8260-CD78EA76AFDE}" presName="ChildAccent" presStyleLbl="solidFgAcc1" presStyleIdx="6" presStyleCnt="8"/>
      <dgm:spPr/>
    </dgm:pt>
    <dgm:pt modelId="{074DD91A-2390-4E27-8CFA-0100DA452000}" type="pres">
      <dgm:prSet presAssocID="{29F35F9F-9726-4188-8260-CD78EA76AFDE}" presName="Child" presStyleLbl="revTx" presStyleIdx="8" presStyleCnt="10">
        <dgm:presLayoutVars>
          <dgm:chMax val="0"/>
          <dgm:chPref val="0"/>
          <dgm:bulletEnabled val="1"/>
        </dgm:presLayoutVars>
      </dgm:prSet>
      <dgm:spPr/>
      <dgm:t>
        <a:bodyPr/>
        <a:lstStyle/>
        <a:p>
          <a:endParaRPr lang="en-US"/>
        </a:p>
      </dgm:t>
    </dgm:pt>
    <dgm:pt modelId="{4D421CEC-8CA9-48EF-B94A-9594A63810C3}" type="pres">
      <dgm:prSet presAssocID="{5B31FD30-4109-4F93-A64D-C3CE371C8800}" presName="childComposite" presStyleCnt="0">
        <dgm:presLayoutVars>
          <dgm:chMax val="0"/>
          <dgm:chPref val="0"/>
        </dgm:presLayoutVars>
      </dgm:prSet>
      <dgm:spPr/>
    </dgm:pt>
    <dgm:pt modelId="{A4EF731B-0390-4878-9A04-42D91FF14DD6}" type="pres">
      <dgm:prSet presAssocID="{5B31FD30-4109-4F93-A64D-C3CE371C8800}" presName="ChildAccent" presStyleLbl="solidFgAcc1" presStyleIdx="7" presStyleCnt="8"/>
      <dgm:spPr/>
    </dgm:pt>
    <dgm:pt modelId="{35BE1BDC-D6B4-4F36-A355-B9CDC8F92A2A}" type="pres">
      <dgm:prSet presAssocID="{5B31FD30-4109-4F93-A64D-C3CE371C8800}" presName="Child" presStyleLbl="revTx" presStyleIdx="9" presStyleCnt="10">
        <dgm:presLayoutVars>
          <dgm:chMax val="0"/>
          <dgm:chPref val="0"/>
          <dgm:bulletEnabled val="1"/>
        </dgm:presLayoutVars>
      </dgm:prSet>
      <dgm:spPr/>
      <dgm:t>
        <a:bodyPr/>
        <a:lstStyle/>
        <a:p>
          <a:endParaRPr lang="en-US"/>
        </a:p>
      </dgm:t>
    </dgm:pt>
  </dgm:ptLst>
  <dgm:cxnLst>
    <dgm:cxn modelId="{A59E57F1-4DED-4FCE-B79D-92BC90D0863B}" type="presOf" srcId="{D99E872E-F8F5-4E2C-82EC-47CFAFF5F3BC}" destId="{49218129-9680-4630-A1D8-A8364EA42AE9}" srcOrd="0" destOrd="0" presId="urn:microsoft.com/office/officeart/2008/layout/SquareAccentList"/>
    <dgm:cxn modelId="{25CABAB1-9F78-469F-A73B-4422748F6EB9}" srcId="{61C476B1-694F-46AA-9BBD-DEEA3ACCF71C}" destId="{29F35F9F-9726-4188-8260-CD78EA76AFDE}" srcOrd="2" destOrd="0" parTransId="{3B8FBC1A-B98C-4E20-9586-B70A2D9A76D5}" sibTransId="{24A696E5-CDE7-437C-B1CA-F4041CD75681}"/>
    <dgm:cxn modelId="{A9885790-6EE7-48D9-84C5-A72EF3CA68AE}" srcId="{831FD067-EC1D-41F6-BA39-48CEBE01A368}" destId="{7703F285-CA10-41DA-93ED-F4439ADEB35A}" srcOrd="3" destOrd="0" parTransId="{7E885147-5C66-4AE5-BF42-5597ABAE4021}" sibTransId="{8AB12313-F6E1-49D8-8D8F-D1DE876ECC8C}"/>
    <dgm:cxn modelId="{13CDA92C-3FB5-482F-9058-020765CBD52E}" type="presOf" srcId="{7703F285-CA10-41DA-93ED-F4439ADEB35A}" destId="{A227C390-A794-447F-9F70-4FAE5C2DEFBB}" srcOrd="0" destOrd="0" presId="urn:microsoft.com/office/officeart/2008/layout/SquareAccentList"/>
    <dgm:cxn modelId="{7039836E-92AE-4210-938A-A9FA9D2B0913}" type="presOf" srcId="{A62A4A31-91E3-4BFB-8BD1-335A35AFA09F}" destId="{F2ABBE13-AA7A-403F-B20E-97880DC0FC43}" srcOrd="0" destOrd="0" presId="urn:microsoft.com/office/officeart/2008/layout/SquareAccentList"/>
    <dgm:cxn modelId="{89308527-38EC-44E7-9DB7-CEB9C17151B6}" type="presOf" srcId="{831FD067-EC1D-41F6-BA39-48CEBE01A368}" destId="{9E984F9A-78DA-4C4A-98AC-8BCA521FF26F}" srcOrd="0" destOrd="0" presId="urn:microsoft.com/office/officeart/2008/layout/SquareAccentList"/>
    <dgm:cxn modelId="{3227A071-C2A6-46B3-AB2F-07E061D341AF}" srcId="{A62A4A31-91E3-4BFB-8BD1-335A35AFA09F}" destId="{831FD067-EC1D-41F6-BA39-48CEBE01A368}" srcOrd="0" destOrd="0" parTransId="{11D21E72-010F-455B-AB97-CC97144B10EC}" sibTransId="{3B4E182D-B735-464C-98CA-A9547A51C3BF}"/>
    <dgm:cxn modelId="{DC3FE0FF-18C8-4481-A710-0E61836ED058}" type="presOf" srcId="{4EF99278-9257-4ECD-836C-15B8117ED765}" destId="{2FDA6F8F-25C4-4C73-BC83-186E6F5CEE5F}" srcOrd="0" destOrd="0" presId="urn:microsoft.com/office/officeart/2008/layout/SquareAccentList"/>
    <dgm:cxn modelId="{3A72C4ED-82A0-49CC-B155-8115839621BB}" srcId="{61C476B1-694F-46AA-9BBD-DEEA3ACCF71C}" destId="{BD0DFED6-F698-455A-96A7-19C92204F89A}" srcOrd="1" destOrd="0" parTransId="{822AAA98-EFE9-4595-8ABE-AB9B60485480}" sibTransId="{BB4E98B5-377F-42F6-93F8-768C7801CF69}"/>
    <dgm:cxn modelId="{F76F63D9-0865-4789-A770-E45A06D29ECE}" srcId="{831FD067-EC1D-41F6-BA39-48CEBE01A368}" destId="{7CFA2656-81A4-4DD2-BA75-49A59DB043E8}" srcOrd="0" destOrd="0" parTransId="{27D7F2F9-99DA-4AD5-B6C2-27D1D7197B7A}" sibTransId="{E9B6801B-4F07-4F4E-AC2B-A60003EAAB57}"/>
    <dgm:cxn modelId="{3A9CC67E-CA4D-4417-9208-7591442A578B}" type="presOf" srcId="{61C476B1-694F-46AA-9BBD-DEEA3ACCF71C}" destId="{3227838E-031C-4CA1-9A10-720014846A6C}" srcOrd="0" destOrd="0" presId="urn:microsoft.com/office/officeart/2008/layout/SquareAccentList"/>
    <dgm:cxn modelId="{C7CCD785-7098-49C0-9E07-4E6846906B5D}" type="presOf" srcId="{7CFA2656-81A4-4DD2-BA75-49A59DB043E8}" destId="{F2D01F18-5860-4951-853E-45FBC73CDC7C}" srcOrd="0" destOrd="0" presId="urn:microsoft.com/office/officeart/2008/layout/SquareAccentList"/>
    <dgm:cxn modelId="{F3855474-01A8-4BD9-9595-B9C18C22E8F5}" srcId="{A62A4A31-91E3-4BFB-8BD1-335A35AFA09F}" destId="{61C476B1-694F-46AA-9BBD-DEEA3ACCF71C}" srcOrd="1" destOrd="0" parTransId="{C7C433A9-4AA2-42E0-9850-B8D9EFF3F597}" sibTransId="{2A36235D-B456-4CA2-B05C-AE09C38EDBE6}"/>
    <dgm:cxn modelId="{4B1244FA-8F25-46E8-8F72-FF30F9B472A5}" srcId="{831FD067-EC1D-41F6-BA39-48CEBE01A368}" destId="{4EF99278-9257-4ECD-836C-15B8117ED765}" srcOrd="2" destOrd="0" parTransId="{7A8818A9-FD32-46FA-B435-F389EFE85415}" sibTransId="{CA5F52E0-7D35-44AF-A5F7-602CE5E73DAD}"/>
    <dgm:cxn modelId="{719A1005-36C6-4E97-A9B0-5F73C6CAC320}" srcId="{831FD067-EC1D-41F6-BA39-48CEBE01A368}" destId="{D99E872E-F8F5-4E2C-82EC-47CFAFF5F3BC}" srcOrd="1" destOrd="0" parTransId="{26F403D1-F7AD-4C08-A87E-13AB5D1F7072}" sibTransId="{D5B84460-F8A9-426E-9DC8-6CB677A8CCB0}"/>
    <dgm:cxn modelId="{DCFD5D4D-A14B-41D1-A32A-3D6CA2B8914C}" type="presOf" srcId="{29F35F9F-9726-4188-8260-CD78EA76AFDE}" destId="{074DD91A-2390-4E27-8CFA-0100DA452000}" srcOrd="0" destOrd="0" presId="urn:microsoft.com/office/officeart/2008/layout/SquareAccentList"/>
    <dgm:cxn modelId="{45827F2A-C34C-4961-9DB6-30989AA16D83}" type="presOf" srcId="{5B31FD30-4109-4F93-A64D-C3CE371C8800}" destId="{35BE1BDC-D6B4-4F36-A355-B9CDC8F92A2A}" srcOrd="0" destOrd="0" presId="urn:microsoft.com/office/officeart/2008/layout/SquareAccentList"/>
    <dgm:cxn modelId="{67E2BB83-14C6-4FD9-9A4F-2C76B37DC16D}" type="presOf" srcId="{5BB00D26-CB67-4AF0-92B7-9202EA146CF2}" destId="{6BC2B1F5-EA6E-44D0-B075-3A534E46F2D1}" srcOrd="0" destOrd="0" presId="urn:microsoft.com/office/officeart/2008/layout/SquareAccentList"/>
    <dgm:cxn modelId="{C1056602-09E6-44FA-AB8D-338361BE54A7}" srcId="{61C476B1-694F-46AA-9BBD-DEEA3ACCF71C}" destId="{5BB00D26-CB67-4AF0-92B7-9202EA146CF2}" srcOrd="0" destOrd="0" parTransId="{CF4D3987-3DED-455F-969C-CBC54B75DA39}" sibTransId="{1153AC65-4FF3-4EBE-8C5F-BE88EE7F1C9B}"/>
    <dgm:cxn modelId="{B361B723-D95A-4230-9972-218700211B8B}" srcId="{61C476B1-694F-46AA-9BBD-DEEA3ACCF71C}" destId="{5B31FD30-4109-4F93-A64D-C3CE371C8800}" srcOrd="3" destOrd="0" parTransId="{8AD70F90-2A70-431C-86E7-0F8BF30C762B}" sibTransId="{73F6CDB9-780F-4CBC-A1EF-148D07A13659}"/>
    <dgm:cxn modelId="{89B3F4C9-6060-47C2-8874-1EA2F401C5ED}" type="presOf" srcId="{BD0DFED6-F698-455A-96A7-19C92204F89A}" destId="{863ED5E3-F234-48B1-9ADC-564E5BABE51B}" srcOrd="0" destOrd="0" presId="urn:microsoft.com/office/officeart/2008/layout/SquareAccentList"/>
    <dgm:cxn modelId="{9093849B-C61C-435B-8A3F-52434DF859CC}" type="presParOf" srcId="{F2ABBE13-AA7A-403F-B20E-97880DC0FC43}" destId="{34681148-F850-4741-8AC6-34853FF257F6}" srcOrd="0" destOrd="0" presId="urn:microsoft.com/office/officeart/2008/layout/SquareAccentList"/>
    <dgm:cxn modelId="{6EE266FF-3133-4AF1-A5D0-225BC57A0B4F}" type="presParOf" srcId="{34681148-F850-4741-8AC6-34853FF257F6}" destId="{C6234237-F869-40CE-BA69-441DBA1C0819}" srcOrd="0" destOrd="0" presId="urn:microsoft.com/office/officeart/2008/layout/SquareAccentList"/>
    <dgm:cxn modelId="{DD438539-49A2-4DAC-8237-BEA547C2BA7D}" type="presParOf" srcId="{C6234237-F869-40CE-BA69-441DBA1C0819}" destId="{A97C02EC-7A82-42C6-B6D3-F45AEB175162}" srcOrd="0" destOrd="0" presId="urn:microsoft.com/office/officeart/2008/layout/SquareAccentList"/>
    <dgm:cxn modelId="{2A04278E-EAFD-4660-8CF3-1FC86A241E5E}" type="presParOf" srcId="{C6234237-F869-40CE-BA69-441DBA1C0819}" destId="{CE76B105-F216-4B9F-A2D7-5A58AD72CBA4}" srcOrd="1" destOrd="0" presId="urn:microsoft.com/office/officeart/2008/layout/SquareAccentList"/>
    <dgm:cxn modelId="{B41D173B-4105-4F8D-A44C-2A1AC492FE5E}" type="presParOf" srcId="{C6234237-F869-40CE-BA69-441DBA1C0819}" destId="{9E984F9A-78DA-4C4A-98AC-8BCA521FF26F}" srcOrd="2" destOrd="0" presId="urn:microsoft.com/office/officeart/2008/layout/SquareAccentList"/>
    <dgm:cxn modelId="{2798A660-B405-46D6-A318-8B3781A76D62}" type="presParOf" srcId="{34681148-F850-4741-8AC6-34853FF257F6}" destId="{8FD5A1B4-FD0B-4EB7-B6E7-8B255F38BBB4}" srcOrd="1" destOrd="0" presId="urn:microsoft.com/office/officeart/2008/layout/SquareAccentList"/>
    <dgm:cxn modelId="{F377FEEE-B59D-4D04-A657-B63B3816187F}" type="presParOf" srcId="{8FD5A1B4-FD0B-4EB7-B6E7-8B255F38BBB4}" destId="{9F8DCA8C-AECB-41AE-BFA8-4FD43F1C6EE9}" srcOrd="0" destOrd="0" presId="urn:microsoft.com/office/officeart/2008/layout/SquareAccentList"/>
    <dgm:cxn modelId="{05A54BAE-F88F-41A7-A844-20317FFD497D}" type="presParOf" srcId="{9F8DCA8C-AECB-41AE-BFA8-4FD43F1C6EE9}" destId="{E10DD562-CB95-4386-BC41-EC305710A010}" srcOrd="0" destOrd="0" presId="urn:microsoft.com/office/officeart/2008/layout/SquareAccentList"/>
    <dgm:cxn modelId="{9FAF04B2-4D3B-4968-BAD2-83F8A9605E51}" type="presParOf" srcId="{9F8DCA8C-AECB-41AE-BFA8-4FD43F1C6EE9}" destId="{F2D01F18-5860-4951-853E-45FBC73CDC7C}" srcOrd="1" destOrd="0" presId="urn:microsoft.com/office/officeart/2008/layout/SquareAccentList"/>
    <dgm:cxn modelId="{59BC6AD1-BD1F-4F58-86FD-AD3ED9BCD9E4}" type="presParOf" srcId="{8FD5A1B4-FD0B-4EB7-B6E7-8B255F38BBB4}" destId="{00B47BCA-91DB-46FF-BB15-870F5AFADA3F}" srcOrd="1" destOrd="0" presId="urn:microsoft.com/office/officeart/2008/layout/SquareAccentList"/>
    <dgm:cxn modelId="{664D0BC3-79F4-453B-994C-4C59028AB1F6}" type="presParOf" srcId="{00B47BCA-91DB-46FF-BB15-870F5AFADA3F}" destId="{522DEA97-5A99-4300-8721-94683564AD6F}" srcOrd="0" destOrd="0" presId="urn:microsoft.com/office/officeart/2008/layout/SquareAccentList"/>
    <dgm:cxn modelId="{26539DF6-7447-45E8-9773-60F6DB612F10}" type="presParOf" srcId="{00B47BCA-91DB-46FF-BB15-870F5AFADA3F}" destId="{49218129-9680-4630-A1D8-A8364EA42AE9}" srcOrd="1" destOrd="0" presId="urn:microsoft.com/office/officeart/2008/layout/SquareAccentList"/>
    <dgm:cxn modelId="{448F847A-E2B9-45C1-89BB-C4F3078DC662}" type="presParOf" srcId="{8FD5A1B4-FD0B-4EB7-B6E7-8B255F38BBB4}" destId="{B0650871-DAF1-4830-BA0A-15FAEF12712F}" srcOrd="2" destOrd="0" presId="urn:microsoft.com/office/officeart/2008/layout/SquareAccentList"/>
    <dgm:cxn modelId="{CD6F048B-647E-43C7-83B5-406C14CA6564}" type="presParOf" srcId="{B0650871-DAF1-4830-BA0A-15FAEF12712F}" destId="{D765E4DF-F75C-4BA5-A0B3-76EB18B423FE}" srcOrd="0" destOrd="0" presId="urn:microsoft.com/office/officeart/2008/layout/SquareAccentList"/>
    <dgm:cxn modelId="{86E86A16-E112-498F-9D8B-EB3549FA4A3E}" type="presParOf" srcId="{B0650871-DAF1-4830-BA0A-15FAEF12712F}" destId="{2FDA6F8F-25C4-4C73-BC83-186E6F5CEE5F}" srcOrd="1" destOrd="0" presId="urn:microsoft.com/office/officeart/2008/layout/SquareAccentList"/>
    <dgm:cxn modelId="{2B63100E-718B-4E88-9E2E-168077BE07CD}" type="presParOf" srcId="{8FD5A1B4-FD0B-4EB7-B6E7-8B255F38BBB4}" destId="{D0E82AD0-807D-4331-8688-E56CAD1A9824}" srcOrd="3" destOrd="0" presId="urn:microsoft.com/office/officeart/2008/layout/SquareAccentList"/>
    <dgm:cxn modelId="{A758E470-7F84-4D05-9C86-404EAFC61E7E}" type="presParOf" srcId="{D0E82AD0-807D-4331-8688-E56CAD1A9824}" destId="{BE8E11F2-4C0A-4A9B-BF74-A8C04C4A5D69}" srcOrd="0" destOrd="0" presId="urn:microsoft.com/office/officeart/2008/layout/SquareAccentList"/>
    <dgm:cxn modelId="{F65B5E25-2F44-4A09-8409-D12F5DC9CAEA}" type="presParOf" srcId="{D0E82AD0-807D-4331-8688-E56CAD1A9824}" destId="{A227C390-A794-447F-9F70-4FAE5C2DEFBB}" srcOrd="1" destOrd="0" presId="urn:microsoft.com/office/officeart/2008/layout/SquareAccentList"/>
    <dgm:cxn modelId="{E38F49B0-0D80-4408-B4EC-D41531E1DAFC}" type="presParOf" srcId="{F2ABBE13-AA7A-403F-B20E-97880DC0FC43}" destId="{D4002136-C1A2-4097-9B40-AFEC80BFB466}" srcOrd="1" destOrd="0" presId="urn:microsoft.com/office/officeart/2008/layout/SquareAccentList"/>
    <dgm:cxn modelId="{7FA40621-CC53-4FFE-AC1D-84B916824325}" type="presParOf" srcId="{D4002136-C1A2-4097-9B40-AFEC80BFB466}" destId="{EC36D96A-789F-49E5-A0C6-8B6D35C5AE55}" srcOrd="0" destOrd="0" presId="urn:microsoft.com/office/officeart/2008/layout/SquareAccentList"/>
    <dgm:cxn modelId="{A408B766-6366-4CC4-B0F0-D7ADB6E4EEE0}" type="presParOf" srcId="{EC36D96A-789F-49E5-A0C6-8B6D35C5AE55}" destId="{E8E7EF1A-A229-4612-9230-EE525E2A10FB}" srcOrd="0" destOrd="0" presId="urn:microsoft.com/office/officeart/2008/layout/SquareAccentList"/>
    <dgm:cxn modelId="{A2594268-144D-4F7C-A85D-513F8ED04CE5}" type="presParOf" srcId="{EC36D96A-789F-49E5-A0C6-8B6D35C5AE55}" destId="{ACB52AE4-6916-4C14-B7EA-46956FC1C554}" srcOrd="1" destOrd="0" presId="urn:microsoft.com/office/officeart/2008/layout/SquareAccentList"/>
    <dgm:cxn modelId="{AB29FA8C-BE0C-4CD6-B240-B94DC5D450F2}" type="presParOf" srcId="{EC36D96A-789F-49E5-A0C6-8B6D35C5AE55}" destId="{3227838E-031C-4CA1-9A10-720014846A6C}" srcOrd="2" destOrd="0" presId="urn:microsoft.com/office/officeart/2008/layout/SquareAccentList"/>
    <dgm:cxn modelId="{E872C92E-4C36-4D41-9D37-AC2277F066E9}" type="presParOf" srcId="{D4002136-C1A2-4097-9B40-AFEC80BFB466}" destId="{1DBF055D-F84C-47BC-BB9F-E05CA7F26C8C}" srcOrd="1" destOrd="0" presId="urn:microsoft.com/office/officeart/2008/layout/SquareAccentList"/>
    <dgm:cxn modelId="{7EF838AF-2125-474A-9DF2-630809B51EF4}" type="presParOf" srcId="{1DBF055D-F84C-47BC-BB9F-E05CA7F26C8C}" destId="{95AE1E66-BDFF-463B-9551-06CAD19086A1}" srcOrd="0" destOrd="0" presId="urn:microsoft.com/office/officeart/2008/layout/SquareAccentList"/>
    <dgm:cxn modelId="{2B4B9D33-9C65-4CBB-9ABA-F5ECCB62008B}" type="presParOf" srcId="{95AE1E66-BDFF-463B-9551-06CAD19086A1}" destId="{B2D9554E-36ED-48AC-A661-78AA9BBC12BB}" srcOrd="0" destOrd="0" presId="urn:microsoft.com/office/officeart/2008/layout/SquareAccentList"/>
    <dgm:cxn modelId="{1C5C2BA3-1D99-41A0-8B5A-37CFA06E7364}" type="presParOf" srcId="{95AE1E66-BDFF-463B-9551-06CAD19086A1}" destId="{6BC2B1F5-EA6E-44D0-B075-3A534E46F2D1}" srcOrd="1" destOrd="0" presId="urn:microsoft.com/office/officeart/2008/layout/SquareAccentList"/>
    <dgm:cxn modelId="{07DE153C-B4AD-4A0A-BE6C-6E6AFCEC071D}" type="presParOf" srcId="{1DBF055D-F84C-47BC-BB9F-E05CA7F26C8C}" destId="{5533F7B7-8FB4-45B2-8223-B3FF60EAB39E}" srcOrd="1" destOrd="0" presId="urn:microsoft.com/office/officeart/2008/layout/SquareAccentList"/>
    <dgm:cxn modelId="{0BFDBC66-24EB-4F95-A561-AB1EC699B95C}" type="presParOf" srcId="{5533F7B7-8FB4-45B2-8223-B3FF60EAB39E}" destId="{5779D365-7EDA-4EBB-B7E7-606BFC3E8FC3}" srcOrd="0" destOrd="0" presId="urn:microsoft.com/office/officeart/2008/layout/SquareAccentList"/>
    <dgm:cxn modelId="{A512AC4D-9E6A-4CCA-A048-EF2CFDB15522}" type="presParOf" srcId="{5533F7B7-8FB4-45B2-8223-B3FF60EAB39E}" destId="{863ED5E3-F234-48B1-9ADC-564E5BABE51B}" srcOrd="1" destOrd="0" presId="urn:microsoft.com/office/officeart/2008/layout/SquareAccentList"/>
    <dgm:cxn modelId="{79D52BB1-7EA9-4F34-8533-29D83D7381BA}" type="presParOf" srcId="{1DBF055D-F84C-47BC-BB9F-E05CA7F26C8C}" destId="{0AA35C61-5C02-49E9-9B22-D1F00E308992}" srcOrd="2" destOrd="0" presId="urn:microsoft.com/office/officeart/2008/layout/SquareAccentList"/>
    <dgm:cxn modelId="{689BC5FD-B249-4A9A-9D24-1A67195579D3}" type="presParOf" srcId="{0AA35C61-5C02-49E9-9B22-D1F00E308992}" destId="{13585DEF-3AA2-44A2-9E74-E571DA919575}" srcOrd="0" destOrd="0" presId="urn:microsoft.com/office/officeart/2008/layout/SquareAccentList"/>
    <dgm:cxn modelId="{03471D2C-7158-4998-AD59-A7EBE496641D}" type="presParOf" srcId="{0AA35C61-5C02-49E9-9B22-D1F00E308992}" destId="{074DD91A-2390-4E27-8CFA-0100DA452000}" srcOrd="1" destOrd="0" presId="urn:microsoft.com/office/officeart/2008/layout/SquareAccentList"/>
    <dgm:cxn modelId="{52A635FA-7484-48B0-A482-D867411555B2}" type="presParOf" srcId="{1DBF055D-F84C-47BC-BB9F-E05CA7F26C8C}" destId="{4D421CEC-8CA9-48EF-B94A-9594A63810C3}" srcOrd="3" destOrd="0" presId="urn:microsoft.com/office/officeart/2008/layout/SquareAccentList"/>
    <dgm:cxn modelId="{C128A1AA-1D43-446F-AB80-B9DCA5C06FAD}" type="presParOf" srcId="{4D421CEC-8CA9-48EF-B94A-9594A63810C3}" destId="{A4EF731B-0390-4878-9A04-42D91FF14DD6}" srcOrd="0" destOrd="0" presId="urn:microsoft.com/office/officeart/2008/layout/SquareAccentList"/>
    <dgm:cxn modelId="{44891368-6084-44EE-9EB9-1722A2BBAEAB}" type="presParOf" srcId="{4D421CEC-8CA9-48EF-B94A-9594A63810C3}" destId="{35BE1BDC-D6B4-4F36-A355-B9CDC8F92A2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54B29A-8FFA-4AB6-A1EE-4951DA2515B3}" type="doc">
      <dgm:prSet loTypeId="urn:microsoft.com/office/officeart/2009/3/layout/PlusandMinus" loCatId="relationship" qsTypeId="urn:microsoft.com/office/officeart/2005/8/quickstyle/3d4" qsCatId="3D" csTypeId="urn:microsoft.com/office/officeart/2005/8/colors/colorful2" csCatId="colorful" phldr="1"/>
      <dgm:spPr/>
      <dgm:t>
        <a:bodyPr/>
        <a:lstStyle/>
        <a:p>
          <a:endParaRPr lang="en-US"/>
        </a:p>
      </dgm:t>
    </dgm:pt>
    <dgm:pt modelId="{1CC90A94-54D7-4EB7-8A11-F0AB9E9E835B}">
      <dgm:prSet phldrT="[Text]"/>
      <dgm:spPr/>
      <dgm:t>
        <a:bodyPr/>
        <a:lstStyle/>
        <a:p>
          <a:r>
            <a:rPr lang="en-US" dirty="0" smtClean="0"/>
            <a:t>Worked hard (55%)</a:t>
          </a:r>
        </a:p>
        <a:p>
          <a:r>
            <a:rPr lang="en-US" dirty="0" smtClean="0"/>
            <a:t>Helped find best home (55%)</a:t>
          </a:r>
        </a:p>
        <a:p>
          <a:r>
            <a:rPr lang="en-US" dirty="0" smtClean="0"/>
            <a:t>Quick to respond (31%)</a:t>
          </a:r>
        </a:p>
        <a:p>
          <a:r>
            <a:rPr lang="en-US" dirty="0" smtClean="0"/>
            <a:t>Negotiated good deal (29%)</a:t>
          </a:r>
        </a:p>
        <a:p>
          <a:r>
            <a:rPr lang="en-US" dirty="0" smtClean="0"/>
            <a:t>Listened to needs (20%)</a:t>
          </a:r>
          <a:endParaRPr lang="en-US" dirty="0"/>
        </a:p>
      </dgm:t>
    </dgm:pt>
    <dgm:pt modelId="{4964D064-BDBE-4B81-BDB8-E0D835B85D35}" type="parTrans" cxnId="{AFA321F3-A5C5-4053-AD39-668095406B74}">
      <dgm:prSet/>
      <dgm:spPr/>
      <dgm:t>
        <a:bodyPr/>
        <a:lstStyle/>
        <a:p>
          <a:endParaRPr lang="en-US"/>
        </a:p>
      </dgm:t>
    </dgm:pt>
    <dgm:pt modelId="{63317D15-D058-4ED0-A7C1-4FA6509FD87F}" type="sibTrans" cxnId="{AFA321F3-A5C5-4053-AD39-668095406B74}">
      <dgm:prSet/>
      <dgm:spPr/>
      <dgm:t>
        <a:bodyPr/>
        <a:lstStyle/>
        <a:p>
          <a:endParaRPr lang="en-US"/>
        </a:p>
      </dgm:t>
    </dgm:pt>
    <dgm:pt modelId="{203FDE55-9016-48D6-BEF7-E6CA288F5E29}">
      <dgm:prSet phldrT="[Text]"/>
      <dgm:spPr/>
      <dgm:t>
        <a:bodyPr/>
        <a:lstStyle/>
        <a:p>
          <a:pPr algn="r"/>
          <a:r>
            <a:rPr lang="en-US" dirty="0" smtClean="0"/>
            <a:t>Slow response (51%)</a:t>
          </a:r>
        </a:p>
        <a:p>
          <a:pPr algn="r"/>
          <a:r>
            <a:rPr lang="en-US" dirty="0" smtClean="0"/>
            <a:t>Communication problems (19%)</a:t>
          </a:r>
        </a:p>
        <a:p>
          <a:pPr algn="r"/>
          <a:r>
            <a:rPr lang="en-US" dirty="0" smtClean="0"/>
            <a:t>Didn’t communicate effectively (14%)</a:t>
          </a:r>
        </a:p>
        <a:p>
          <a:pPr algn="r"/>
          <a:r>
            <a:rPr lang="en-US" dirty="0" smtClean="0"/>
            <a:t>Didn’t negotiate aggressively (12%)</a:t>
          </a:r>
        </a:p>
        <a:p>
          <a:pPr algn="r"/>
          <a:r>
            <a:rPr lang="en-US" dirty="0" smtClean="0"/>
            <a:t>Wasted time with homes I’m not likely to buy (3%)</a:t>
          </a:r>
          <a:endParaRPr lang="en-US" dirty="0"/>
        </a:p>
      </dgm:t>
    </dgm:pt>
    <dgm:pt modelId="{2B5B48B5-349C-4E43-ABB6-0D13AE0F03B7}" type="parTrans" cxnId="{71DA0A01-5385-48C0-BD4C-C1CD527B97C4}">
      <dgm:prSet/>
      <dgm:spPr/>
      <dgm:t>
        <a:bodyPr/>
        <a:lstStyle/>
        <a:p>
          <a:endParaRPr lang="en-US"/>
        </a:p>
      </dgm:t>
    </dgm:pt>
    <dgm:pt modelId="{4B7A661C-7F1F-4CC2-9EC9-16D1D7029338}" type="sibTrans" cxnId="{71DA0A01-5385-48C0-BD4C-C1CD527B97C4}">
      <dgm:prSet/>
      <dgm:spPr/>
      <dgm:t>
        <a:bodyPr/>
        <a:lstStyle/>
        <a:p>
          <a:endParaRPr lang="en-US"/>
        </a:p>
      </dgm:t>
    </dgm:pt>
    <dgm:pt modelId="{F48F804D-E457-490D-A3F5-65E95F6DC2DE}" type="pres">
      <dgm:prSet presAssocID="{1B54B29A-8FFA-4AB6-A1EE-4951DA2515B3}" presName="Name0" presStyleCnt="0">
        <dgm:presLayoutVars>
          <dgm:chMax val="2"/>
          <dgm:chPref val="2"/>
          <dgm:dir/>
          <dgm:animOne/>
          <dgm:resizeHandles val="exact"/>
        </dgm:presLayoutVars>
      </dgm:prSet>
      <dgm:spPr/>
      <dgm:t>
        <a:bodyPr/>
        <a:lstStyle/>
        <a:p>
          <a:endParaRPr lang="en-US"/>
        </a:p>
      </dgm:t>
    </dgm:pt>
    <dgm:pt modelId="{D5A7EDD5-EB03-41E8-9347-43415350E8E7}" type="pres">
      <dgm:prSet presAssocID="{1B54B29A-8FFA-4AB6-A1EE-4951DA2515B3}" presName="Background" presStyleLbl="bgImgPlace1" presStyleIdx="0" presStyleCnt="1"/>
      <dgm:spPr/>
    </dgm:pt>
    <dgm:pt modelId="{03B966F8-3E49-4C07-A0C4-3155B67AA1F1}" type="pres">
      <dgm:prSet presAssocID="{1B54B29A-8FFA-4AB6-A1EE-4951DA2515B3}" presName="ParentText1" presStyleLbl="revTx" presStyleIdx="0" presStyleCnt="2">
        <dgm:presLayoutVars>
          <dgm:chMax val="0"/>
          <dgm:chPref val="0"/>
          <dgm:bulletEnabled val="1"/>
        </dgm:presLayoutVars>
      </dgm:prSet>
      <dgm:spPr/>
      <dgm:t>
        <a:bodyPr/>
        <a:lstStyle/>
        <a:p>
          <a:endParaRPr lang="en-US"/>
        </a:p>
      </dgm:t>
    </dgm:pt>
    <dgm:pt modelId="{E23FAE18-FECD-4DB7-9570-CE09B64088CB}" type="pres">
      <dgm:prSet presAssocID="{1B54B29A-8FFA-4AB6-A1EE-4951DA2515B3}" presName="ParentText2" presStyleLbl="revTx" presStyleIdx="1" presStyleCnt="2">
        <dgm:presLayoutVars>
          <dgm:chMax val="0"/>
          <dgm:chPref val="0"/>
          <dgm:bulletEnabled val="1"/>
        </dgm:presLayoutVars>
      </dgm:prSet>
      <dgm:spPr/>
      <dgm:t>
        <a:bodyPr/>
        <a:lstStyle/>
        <a:p>
          <a:endParaRPr lang="en-US"/>
        </a:p>
      </dgm:t>
    </dgm:pt>
    <dgm:pt modelId="{FCC3CDB4-CECD-4B55-98A5-FB28397A040D}" type="pres">
      <dgm:prSet presAssocID="{1B54B29A-8FFA-4AB6-A1EE-4951DA2515B3}" presName="Plus" presStyleLbl="alignNode1" presStyleIdx="0" presStyleCnt="2"/>
      <dgm:spPr/>
    </dgm:pt>
    <dgm:pt modelId="{53277AC8-DEF5-4D08-94F1-2D2513278028}" type="pres">
      <dgm:prSet presAssocID="{1B54B29A-8FFA-4AB6-A1EE-4951DA2515B3}" presName="Minus" presStyleLbl="alignNode1" presStyleIdx="1" presStyleCnt="2"/>
      <dgm:spPr/>
    </dgm:pt>
    <dgm:pt modelId="{CAD503C7-B71B-4A10-9221-305C7357F4EA}" type="pres">
      <dgm:prSet presAssocID="{1B54B29A-8FFA-4AB6-A1EE-4951DA2515B3}" presName="Divider" presStyleLbl="parChTrans1D1" presStyleIdx="0" presStyleCnt="1"/>
      <dgm:spPr/>
    </dgm:pt>
  </dgm:ptLst>
  <dgm:cxnLst>
    <dgm:cxn modelId="{1166BF9D-2752-459F-A541-5AD628B9551E}" type="presOf" srcId="{203FDE55-9016-48D6-BEF7-E6CA288F5E29}" destId="{E23FAE18-FECD-4DB7-9570-CE09B64088CB}" srcOrd="0" destOrd="0" presId="urn:microsoft.com/office/officeart/2009/3/layout/PlusandMinus"/>
    <dgm:cxn modelId="{71DA0A01-5385-48C0-BD4C-C1CD527B97C4}" srcId="{1B54B29A-8FFA-4AB6-A1EE-4951DA2515B3}" destId="{203FDE55-9016-48D6-BEF7-E6CA288F5E29}" srcOrd="1" destOrd="0" parTransId="{2B5B48B5-349C-4E43-ABB6-0D13AE0F03B7}" sibTransId="{4B7A661C-7F1F-4CC2-9EC9-16D1D7029338}"/>
    <dgm:cxn modelId="{A6E5213C-014B-496A-8F6B-35CB0FAB3FF4}" type="presOf" srcId="{1B54B29A-8FFA-4AB6-A1EE-4951DA2515B3}" destId="{F48F804D-E457-490D-A3F5-65E95F6DC2DE}" srcOrd="0" destOrd="0" presId="urn:microsoft.com/office/officeart/2009/3/layout/PlusandMinus"/>
    <dgm:cxn modelId="{272B3DF2-8D79-45E7-B47C-C42C6995E09F}" type="presOf" srcId="{1CC90A94-54D7-4EB7-8A11-F0AB9E9E835B}" destId="{03B966F8-3E49-4C07-A0C4-3155B67AA1F1}" srcOrd="0" destOrd="0" presId="urn:microsoft.com/office/officeart/2009/3/layout/PlusandMinus"/>
    <dgm:cxn modelId="{AFA321F3-A5C5-4053-AD39-668095406B74}" srcId="{1B54B29A-8FFA-4AB6-A1EE-4951DA2515B3}" destId="{1CC90A94-54D7-4EB7-8A11-F0AB9E9E835B}" srcOrd="0" destOrd="0" parTransId="{4964D064-BDBE-4B81-BDB8-E0D835B85D35}" sibTransId="{63317D15-D058-4ED0-A7C1-4FA6509FD87F}"/>
    <dgm:cxn modelId="{86FE2D76-30E8-4F42-B1E6-9F3370CDFFA2}" type="presParOf" srcId="{F48F804D-E457-490D-A3F5-65E95F6DC2DE}" destId="{D5A7EDD5-EB03-41E8-9347-43415350E8E7}" srcOrd="0" destOrd="0" presId="urn:microsoft.com/office/officeart/2009/3/layout/PlusandMinus"/>
    <dgm:cxn modelId="{81890D21-CE56-45B1-939B-80058906F395}" type="presParOf" srcId="{F48F804D-E457-490D-A3F5-65E95F6DC2DE}" destId="{03B966F8-3E49-4C07-A0C4-3155B67AA1F1}" srcOrd="1" destOrd="0" presId="urn:microsoft.com/office/officeart/2009/3/layout/PlusandMinus"/>
    <dgm:cxn modelId="{81D5E1EC-2279-471A-92E4-6A1830DCBD43}" type="presParOf" srcId="{F48F804D-E457-490D-A3F5-65E95F6DC2DE}" destId="{E23FAE18-FECD-4DB7-9570-CE09B64088CB}" srcOrd="2" destOrd="0" presId="urn:microsoft.com/office/officeart/2009/3/layout/PlusandMinus"/>
    <dgm:cxn modelId="{5A7B14DC-1527-4DCA-B70B-DF6971F0A49D}" type="presParOf" srcId="{F48F804D-E457-490D-A3F5-65E95F6DC2DE}" destId="{FCC3CDB4-CECD-4B55-98A5-FB28397A040D}" srcOrd="3" destOrd="0" presId="urn:microsoft.com/office/officeart/2009/3/layout/PlusandMinus"/>
    <dgm:cxn modelId="{858E496D-9216-4819-B704-8057351A6A2C}" type="presParOf" srcId="{F48F804D-E457-490D-A3F5-65E95F6DC2DE}" destId="{53277AC8-DEF5-4D08-94F1-2D2513278028}" srcOrd="4" destOrd="0" presId="urn:microsoft.com/office/officeart/2009/3/layout/PlusandMinus"/>
    <dgm:cxn modelId="{A5F6ECB7-40FA-49EC-B1BD-8145E63FCA6F}" type="presParOf" srcId="{F48F804D-E457-490D-A3F5-65E95F6DC2DE}" destId="{CAD503C7-B71B-4A10-9221-305C7357F4EA}"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54B29A-8FFA-4AB6-A1EE-4951DA2515B3}" type="doc">
      <dgm:prSet loTypeId="urn:microsoft.com/office/officeart/2009/3/layout/PlusandMinus" loCatId="relationship" qsTypeId="urn:microsoft.com/office/officeart/2005/8/quickstyle/3d4" qsCatId="3D" csTypeId="urn:microsoft.com/office/officeart/2005/8/colors/colorful2" csCatId="colorful" phldr="1"/>
      <dgm:spPr/>
      <dgm:t>
        <a:bodyPr/>
        <a:lstStyle/>
        <a:p>
          <a:endParaRPr lang="en-US"/>
        </a:p>
      </dgm:t>
    </dgm:pt>
    <dgm:pt modelId="{1CC90A94-54D7-4EB7-8A11-F0AB9E9E835B}">
      <dgm:prSet phldrT="[Text]"/>
      <dgm:spPr/>
      <dgm:t>
        <a:bodyPr/>
        <a:lstStyle/>
        <a:p>
          <a:r>
            <a:rPr lang="en-US" dirty="0" smtClean="0"/>
            <a:t>Negotiated good deal</a:t>
          </a:r>
        </a:p>
        <a:p>
          <a:r>
            <a:rPr lang="en-US" dirty="0" smtClean="0"/>
            <a:t>Got the best price for the home</a:t>
          </a:r>
        </a:p>
        <a:p>
          <a:r>
            <a:rPr lang="en-US" dirty="0" smtClean="0"/>
            <a:t>Worked hard</a:t>
          </a:r>
        </a:p>
        <a:p>
          <a:r>
            <a:rPr lang="en-US" dirty="0" smtClean="0"/>
            <a:t>Listened to needs</a:t>
          </a:r>
        </a:p>
        <a:p>
          <a:r>
            <a:rPr lang="en-US" dirty="0" smtClean="0"/>
            <a:t>Quick to respond</a:t>
          </a:r>
        </a:p>
        <a:p>
          <a:r>
            <a:rPr lang="en-US" dirty="0" smtClean="0"/>
            <a:t>Sold home quickly</a:t>
          </a:r>
        </a:p>
        <a:p>
          <a:r>
            <a:rPr lang="en-US" dirty="0" smtClean="0"/>
            <a:t>Kept updated on transaction</a:t>
          </a:r>
          <a:endParaRPr lang="en-US" dirty="0"/>
        </a:p>
      </dgm:t>
    </dgm:pt>
    <dgm:pt modelId="{4964D064-BDBE-4B81-BDB8-E0D835B85D35}" type="parTrans" cxnId="{AFA321F3-A5C5-4053-AD39-668095406B74}">
      <dgm:prSet/>
      <dgm:spPr/>
      <dgm:t>
        <a:bodyPr/>
        <a:lstStyle/>
        <a:p>
          <a:endParaRPr lang="en-US"/>
        </a:p>
      </dgm:t>
    </dgm:pt>
    <dgm:pt modelId="{63317D15-D058-4ED0-A7C1-4FA6509FD87F}" type="sibTrans" cxnId="{AFA321F3-A5C5-4053-AD39-668095406B74}">
      <dgm:prSet/>
      <dgm:spPr/>
      <dgm:t>
        <a:bodyPr/>
        <a:lstStyle/>
        <a:p>
          <a:endParaRPr lang="en-US"/>
        </a:p>
      </dgm:t>
    </dgm:pt>
    <dgm:pt modelId="{203FDE55-9016-48D6-BEF7-E6CA288F5E29}">
      <dgm:prSet phldrT="[Text]"/>
      <dgm:spPr/>
      <dgm:t>
        <a:bodyPr/>
        <a:lstStyle/>
        <a:p>
          <a:pPr algn="r"/>
          <a:r>
            <a:rPr lang="en-US" dirty="0" smtClean="0"/>
            <a:t>House took too long to sell</a:t>
          </a:r>
        </a:p>
        <a:p>
          <a:pPr algn="r"/>
          <a:r>
            <a:rPr lang="en-US" dirty="0" smtClean="0"/>
            <a:t>Didn’t get desired price</a:t>
          </a:r>
        </a:p>
        <a:p>
          <a:pPr algn="r"/>
          <a:r>
            <a:rPr lang="en-US" dirty="0" smtClean="0"/>
            <a:t>Didn’t communicate effectively/efficiently</a:t>
          </a:r>
          <a:endParaRPr lang="en-US" dirty="0"/>
        </a:p>
      </dgm:t>
    </dgm:pt>
    <dgm:pt modelId="{2B5B48B5-349C-4E43-ABB6-0D13AE0F03B7}" type="parTrans" cxnId="{71DA0A01-5385-48C0-BD4C-C1CD527B97C4}">
      <dgm:prSet/>
      <dgm:spPr/>
      <dgm:t>
        <a:bodyPr/>
        <a:lstStyle/>
        <a:p>
          <a:endParaRPr lang="en-US"/>
        </a:p>
      </dgm:t>
    </dgm:pt>
    <dgm:pt modelId="{4B7A661C-7F1F-4CC2-9EC9-16D1D7029338}" type="sibTrans" cxnId="{71DA0A01-5385-48C0-BD4C-C1CD527B97C4}">
      <dgm:prSet/>
      <dgm:spPr/>
      <dgm:t>
        <a:bodyPr/>
        <a:lstStyle/>
        <a:p>
          <a:endParaRPr lang="en-US"/>
        </a:p>
      </dgm:t>
    </dgm:pt>
    <dgm:pt modelId="{F48F804D-E457-490D-A3F5-65E95F6DC2DE}" type="pres">
      <dgm:prSet presAssocID="{1B54B29A-8FFA-4AB6-A1EE-4951DA2515B3}" presName="Name0" presStyleCnt="0">
        <dgm:presLayoutVars>
          <dgm:chMax val="2"/>
          <dgm:chPref val="2"/>
          <dgm:dir/>
          <dgm:animOne/>
          <dgm:resizeHandles val="exact"/>
        </dgm:presLayoutVars>
      </dgm:prSet>
      <dgm:spPr/>
      <dgm:t>
        <a:bodyPr/>
        <a:lstStyle/>
        <a:p>
          <a:endParaRPr lang="en-US"/>
        </a:p>
      </dgm:t>
    </dgm:pt>
    <dgm:pt modelId="{D5A7EDD5-EB03-41E8-9347-43415350E8E7}" type="pres">
      <dgm:prSet presAssocID="{1B54B29A-8FFA-4AB6-A1EE-4951DA2515B3}" presName="Background" presStyleLbl="bgImgPlace1" presStyleIdx="0" presStyleCnt="1"/>
      <dgm:spPr/>
    </dgm:pt>
    <dgm:pt modelId="{03B966F8-3E49-4C07-A0C4-3155B67AA1F1}" type="pres">
      <dgm:prSet presAssocID="{1B54B29A-8FFA-4AB6-A1EE-4951DA2515B3}" presName="ParentText1" presStyleLbl="revTx" presStyleIdx="0" presStyleCnt="2">
        <dgm:presLayoutVars>
          <dgm:chMax val="0"/>
          <dgm:chPref val="0"/>
          <dgm:bulletEnabled val="1"/>
        </dgm:presLayoutVars>
      </dgm:prSet>
      <dgm:spPr/>
      <dgm:t>
        <a:bodyPr/>
        <a:lstStyle/>
        <a:p>
          <a:endParaRPr lang="en-US"/>
        </a:p>
      </dgm:t>
    </dgm:pt>
    <dgm:pt modelId="{E23FAE18-FECD-4DB7-9570-CE09B64088CB}" type="pres">
      <dgm:prSet presAssocID="{1B54B29A-8FFA-4AB6-A1EE-4951DA2515B3}" presName="ParentText2" presStyleLbl="revTx" presStyleIdx="1" presStyleCnt="2">
        <dgm:presLayoutVars>
          <dgm:chMax val="0"/>
          <dgm:chPref val="0"/>
          <dgm:bulletEnabled val="1"/>
        </dgm:presLayoutVars>
      </dgm:prSet>
      <dgm:spPr/>
      <dgm:t>
        <a:bodyPr/>
        <a:lstStyle/>
        <a:p>
          <a:endParaRPr lang="en-US"/>
        </a:p>
      </dgm:t>
    </dgm:pt>
    <dgm:pt modelId="{FCC3CDB4-CECD-4B55-98A5-FB28397A040D}" type="pres">
      <dgm:prSet presAssocID="{1B54B29A-8FFA-4AB6-A1EE-4951DA2515B3}" presName="Plus" presStyleLbl="alignNode1" presStyleIdx="0" presStyleCnt="2"/>
      <dgm:spPr/>
    </dgm:pt>
    <dgm:pt modelId="{53277AC8-DEF5-4D08-94F1-2D2513278028}" type="pres">
      <dgm:prSet presAssocID="{1B54B29A-8FFA-4AB6-A1EE-4951DA2515B3}" presName="Minus" presStyleLbl="alignNode1" presStyleIdx="1" presStyleCnt="2"/>
      <dgm:spPr/>
    </dgm:pt>
    <dgm:pt modelId="{CAD503C7-B71B-4A10-9221-305C7357F4EA}" type="pres">
      <dgm:prSet presAssocID="{1B54B29A-8FFA-4AB6-A1EE-4951DA2515B3}" presName="Divider" presStyleLbl="parChTrans1D1" presStyleIdx="0" presStyleCnt="1"/>
      <dgm:spPr/>
    </dgm:pt>
  </dgm:ptLst>
  <dgm:cxnLst>
    <dgm:cxn modelId="{AFA321F3-A5C5-4053-AD39-668095406B74}" srcId="{1B54B29A-8FFA-4AB6-A1EE-4951DA2515B3}" destId="{1CC90A94-54D7-4EB7-8A11-F0AB9E9E835B}" srcOrd="0" destOrd="0" parTransId="{4964D064-BDBE-4B81-BDB8-E0D835B85D35}" sibTransId="{63317D15-D058-4ED0-A7C1-4FA6509FD87F}"/>
    <dgm:cxn modelId="{71DA0A01-5385-48C0-BD4C-C1CD527B97C4}" srcId="{1B54B29A-8FFA-4AB6-A1EE-4951DA2515B3}" destId="{203FDE55-9016-48D6-BEF7-E6CA288F5E29}" srcOrd="1" destOrd="0" parTransId="{2B5B48B5-349C-4E43-ABB6-0D13AE0F03B7}" sibTransId="{4B7A661C-7F1F-4CC2-9EC9-16D1D7029338}"/>
    <dgm:cxn modelId="{F32452A5-4294-46E9-BFD1-7FE79D2AB835}" type="presOf" srcId="{1B54B29A-8FFA-4AB6-A1EE-4951DA2515B3}" destId="{F48F804D-E457-490D-A3F5-65E95F6DC2DE}" srcOrd="0" destOrd="0" presId="urn:microsoft.com/office/officeart/2009/3/layout/PlusandMinus"/>
    <dgm:cxn modelId="{30DAF92C-0290-4610-BB94-1E899F45FE86}" type="presOf" srcId="{1CC90A94-54D7-4EB7-8A11-F0AB9E9E835B}" destId="{03B966F8-3E49-4C07-A0C4-3155B67AA1F1}" srcOrd="0" destOrd="0" presId="urn:microsoft.com/office/officeart/2009/3/layout/PlusandMinus"/>
    <dgm:cxn modelId="{9B784C3F-C96F-439C-B582-C0F16DF0C405}" type="presOf" srcId="{203FDE55-9016-48D6-BEF7-E6CA288F5E29}" destId="{E23FAE18-FECD-4DB7-9570-CE09B64088CB}" srcOrd="0" destOrd="0" presId="urn:microsoft.com/office/officeart/2009/3/layout/PlusandMinus"/>
    <dgm:cxn modelId="{3228D9F7-37A4-4070-BF84-DB38C3074791}" type="presParOf" srcId="{F48F804D-E457-490D-A3F5-65E95F6DC2DE}" destId="{D5A7EDD5-EB03-41E8-9347-43415350E8E7}" srcOrd="0" destOrd="0" presId="urn:microsoft.com/office/officeart/2009/3/layout/PlusandMinus"/>
    <dgm:cxn modelId="{FA15BA35-80A8-4F29-8EA6-5CC2AA9E878D}" type="presParOf" srcId="{F48F804D-E457-490D-A3F5-65E95F6DC2DE}" destId="{03B966F8-3E49-4C07-A0C4-3155B67AA1F1}" srcOrd="1" destOrd="0" presId="urn:microsoft.com/office/officeart/2009/3/layout/PlusandMinus"/>
    <dgm:cxn modelId="{6ACE640F-D120-42C7-99AE-A7D5CA5F890D}" type="presParOf" srcId="{F48F804D-E457-490D-A3F5-65E95F6DC2DE}" destId="{E23FAE18-FECD-4DB7-9570-CE09B64088CB}" srcOrd="2" destOrd="0" presId="urn:microsoft.com/office/officeart/2009/3/layout/PlusandMinus"/>
    <dgm:cxn modelId="{3B5C41C8-975D-4583-B473-95E59BD61CD7}" type="presParOf" srcId="{F48F804D-E457-490D-A3F5-65E95F6DC2DE}" destId="{FCC3CDB4-CECD-4B55-98A5-FB28397A040D}" srcOrd="3" destOrd="0" presId="urn:microsoft.com/office/officeart/2009/3/layout/PlusandMinus"/>
    <dgm:cxn modelId="{CBD3CECC-3387-4B9E-A252-D427EE7BC2E8}" type="presParOf" srcId="{F48F804D-E457-490D-A3F5-65E95F6DC2DE}" destId="{53277AC8-DEF5-4D08-94F1-2D2513278028}" srcOrd="4" destOrd="0" presId="urn:microsoft.com/office/officeart/2009/3/layout/PlusandMinus"/>
    <dgm:cxn modelId="{B51730C7-D309-4ADA-B253-96404BFB6725}" type="presParOf" srcId="{F48F804D-E457-490D-A3F5-65E95F6DC2DE}" destId="{CAD503C7-B71B-4A10-9221-305C7357F4EA}"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784087-B0FD-442C-8B0F-7A5562C25A60}" type="doc">
      <dgm:prSet loTypeId="urn:microsoft.com/office/officeart/2005/8/layout/pyramid1" loCatId="pyramid" qsTypeId="urn:microsoft.com/office/officeart/2005/8/quickstyle/simple1" qsCatId="simple" csTypeId="urn:microsoft.com/office/officeart/2005/8/colors/accent1_2" csCatId="accent1" phldr="1"/>
      <dgm:spPr/>
    </dgm:pt>
    <dgm:pt modelId="{01A7C3F8-412E-4F1B-978F-9CE8390AB87D}">
      <dgm:prSet phldrT="[Text]"/>
      <dgm:spPr/>
      <dgm:t>
        <a:bodyPr/>
        <a:lstStyle/>
        <a:p>
          <a:r>
            <a:rPr lang="en-US" dirty="0" smtClean="0"/>
            <a:t>L.A.</a:t>
          </a:r>
          <a:endParaRPr lang="en-US" dirty="0"/>
        </a:p>
      </dgm:t>
    </dgm:pt>
    <dgm:pt modelId="{97E28E67-7F36-4FA2-BB20-8F4FB8A2E3A5}" type="parTrans" cxnId="{E217C579-1C8F-424F-B6A0-0D1ABBE0D7F1}">
      <dgm:prSet/>
      <dgm:spPr/>
      <dgm:t>
        <a:bodyPr/>
        <a:lstStyle/>
        <a:p>
          <a:endParaRPr lang="en-US"/>
        </a:p>
      </dgm:t>
    </dgm:pt>
    <dgm:pt modelId="{18689FCE-0863-4A50-825D-C612130E5CA2}" type="sibTrans" cxnId="{E217C579-1C8F-424F-B6A0-0D1ABBE0D7F1}">
      <dgm:prSet/>
      <dgm:spPr/>
      <dgm:t>
        <a:bodyPr/>
        <a:lstStyle/>
        <a:p>
          <a:endParaRPr lang="en-US"/>
        </a:p>
      </dgm:t>
    </dgm:pt>
    <dgm:pt modelId="{C19795AF-41D3-4911-A034-28F9D3F110B2}">
      <dgm:prSet phldrT="[Text]"/>
      <dgm:spPr/>
      <dgm:t>
        <a:bodyPr/>
        <a:lstStyle/>
        <a:p>
          <a:r>
            <a:rPr lang="en-US" dirty="0" smtClean="0"/>
            <a:t>San Diego</a:t>
          </a:r>
          <a:endParaRPr lang="en-US" dirty="0"/>
        </a:p>
      </dgm:t>
    </dgm:pt>
    <dgm:pt modelId="{10187AB5-8A23-4252-B6D0-2E85B8CF77AA}" type="parTrans" cxnId="{AFEA9DC1-7FAD-48C0-BB3A-6521B6C71EE1}">
      <dgm:prSet/>
      <dgm:spPr/>
      <dgm:t>
        <a:bodyPr/>
        <a:lstStyle/>
        <a:p>
          <a:endParaRPr lang="en-US"/>
        </a:p>
      </dgm:t>
    </dgm:pt>
    <dgm:pt modelId="{32BFBBD4-B9F6-4B25-B612-3E3CC9EDA6E2}" type="sibTrans" cxnId="{AFEA9DC1-7FAD-48C0-BB3A-6521B6C71EE1}">
      <dgm:prSet/>
      <dgm:spPr/>
      <dgm:t>
        <a:bodyPr/>
        <a:lstStyle/>
        <a:p>
          <a:endParaRPr lang="en-US"/>
        </a:p>
      </dgm:t>
    </dgm:pt>
    <dgm:pt modelId="{B193B176-3DF3-4190-B0C5-B015B0D1C283}">
      <dgm:prSet phldrT="[Text]"/>
      <dgm:spPr/>
      <dgm:t>
        <a:bodyPr/>
        <a:lstStyle/>
        <a:p>
          <a:r>
            <a:rPr lang="en-US" dirty="0" smtClean="0"/>
            <a:t>Riverside</a:t>
          </a:r>
          <a:endParaRPr lang="en-US" dirty="0"/>
        </a:p>
      </dgm:t>
    </dgm:pt>
    <dgm:pt modelId="{E6C44CAD-1361-4B71-969E-1B7BD8566990}" type="parTrans" cxnId="{7CD52C48-1B1D-4EE0-829B-6978444B6847}">
      <dgm:prSet/>
      <dgm:spPr/>
      <dgm:t>
        <a:bodyPr/>
        <a:lstStyle/>
        <a:p>
          <a:endParaRPr lang="en-US"/>
        </a:p>
      </dgm:t>
    </dgm:pt>
    <dgm:pt modelId="{492697B0-F262-4226-838E-BCAC391BAA8B}" type="sibTrans" cxnId="{7CD52C48-1B1D-4EE0-829B-6978444B6847}">
      <dgm:prSet/>
      <dgm:spPr/>
      <dgm:t>
        <a:bodyPr/>
        <a:lstStyle/>
        <a:p>
          <a:endParaRPr lang="en-US"/>
        </a:p>
      </dgm:t>
    </dgm:pt>
    <dgm:pt modelId="{8E69BADE-FB0F-4908-8E40-970F01158B57}" type="pres">
      <dgm:prSet presAssocID="{D5784087-B0FD-442C-8B0F-7A5562C25A60}" presName="Name0" presStyleCnt="0">
        <dgm:presLayoutVars>
          <dgm:dir/>
          <dgm:animLvl val="lvl"/>
          <dgm:resizeHandles val="exact"/>
        </dgm:presLayoutVars>
      </dgm:prSet>
      <dgm:spPr/>
    </dgm:pt>
    <dgm:pt modelId="{EBBAF07D-3F7E-45B1-9554-591A8EE70ED5}" type="pres">
      <dgm:prSet presAssocID="{01A7C3F8-412E-4F1B-978F-9CE8390AB87D}" presName="Name8" presStyleCnt="0"/>
      <dgm:spPr/>
    </dgm:pt>
    <dgm:pt modelId="{ADB9DF91-45D5-4177-BD97-000E5B0343AC}" type="pres">
      <dgm:prSet presAssocID="{01A7C3F8-412E-4F1B-978F-9CE8390AB87D}" presName="level" presStyleLbl="node1" presStyleIdx="0" presStyleCnt="3">
        <dgm:presLayoutVars>
          <dgm:chMax val="1"/>
          <dgm:bulletEnabled val="1"/>
        </dgm:presLayoutVars>
      </dgm:prSet>
      <dgm:spPr/>
      <dgm:t>
        <a:bodyPr/>
        <a:lstStyle/>
        <a:p>
          <a:endParaRPr lang="en-US"/>
        </a:p>
      </dgm:t>
    </dgm:pt>
    <dgm:pt modelId="{CCEE9437-DB84-432A-88CC-90F896DCE1AB}" type="pres">
      <dgm:prSet presAssocID="{01A7C3F8-412E-4F1B-978F-9CE8390AB87D}" presName="levelTx" presStyleLbl="revTx" presStyleIdx="0" presStyleCnt="0">
        <dgm:presLayoutVars>
          <dgm:chMax val="1"/>
          <dgm:bulletEnabled val="1"/>
        </dgm:presLayoutVars>
      </dgm:prSet>
      <dgm:spPr/>
      <dgm:t>
        <a:bodyPr/>
        <a:lstStyle/>
        <a:p>
          <a:endParaRPr lang="en-US"/>
        </a:p>
      </dgm:t>
    </dgm:pt>
    <dgm:pt modelId="{64166D69-EC1A-4659-8D60-470E72A65AA1}" type="pres">
      <dgm:prSet presAssocID="{C19795AF-41D3-4911-A034-28F9D3F110B2}" presName="Name8" presStyleCnt="0"/>
      <dgm:spPr/>
    </dgm:pt>
    <dgm:pt modelId="{46758578-B4F4-4C92-9402-F8FD0235E95D}" type="pres">
      <dgm:prSet presAssocID="{C19795AF-41D3-4911-A034-28F9D3F110B2}" presName="level" presStyleLbl="node1" presStyleIdx="1" presStyleCnt="3">
        <dgm:presLayoutVars>
          <dgm:chMax val="1"/>
          <dgm:bulletEnabled val="1"/>
        </dgm:presLayoutVars>
      </dgm:prSet>
      <dgm:spPr/>
      <dgm:t>
        <a:bodyPr/>
        <a:lstStyle/>
        <a:p>
          <a:endParaRPr lang="en-US"/>
        </a:p>
      </dgm:t>
    </dgm:pt>
    <dgm:pt modelId="{313E8550-D193-4EEB-81AC-AFC8A49051F4}" type="pres">
      <dgm:prSet presAssocID="{C19795AF-41D3-4911-A034-28F9D3F110B2}" presName="levelTx" presStyleLbl="revTx" presStyleIdx="0" presStyleCnt="0">
        <dgm:presLayoutVars>
          <dgm:chMax val="1"/>
          <dgm:bulletEnabled val="1"/>
        </dgm:presLayoutVars>
      </dgm:prSet>
      <dgm:spPr/>
      <dgm:t>
        <a:bodyPr/>
        <a:lstStyle/>
        <a:p>
          <a:endParaRPr lang="en-US"/>
        </a:p>
      </dgm:t>
    </dgm:pt>
    <dgm:pt modelId="{38E6A6C9-970F-415E-ACDF-B341246F0C8A}" type="pres">
      <dgm:prSet presAssocID="{B193B176-3DF3-4190-B0C5-B015B0D1C283}" presName="Name8" presStyleCnt="0"/>
      <dgm:spPr/>
    </dgm:pt>
    <dgm:pt modelId="{49A6E5A5-046C-4068-9AD6-4042E046DE30}" type="pres">
      <dgm:prSet presAssocID="{B193B176-3DF3-4190-B0C5-B015B0D1C283}" presName="level" presStyleLbl="node1" presStyleIdx="2" presStyleCnt="3">
        <dgm:presLayoutVars>
          <dgm:chMax val="1"/>
          <dgm:bulletEnabled val="1"/>
        </dgm:presLayoutVars>
      </dgm:prSet>
      <dgm:spPr/>
      <dgm:t>
        <a:bodyPr/>
        <a:lstStyle/>
        <a:p>
          <a:endParaRPr lang="en-US"/>
        </a:p>
      </dgm:t>
    </dgm:pt>
    <dgm:pt modelId="{E86B13C8-D06D-471D-AE73-A037B90268CE}" type="pres">
      <dgm:prSet presAssocID="{B193B176-3DF3-4190-B0C5-B015B0D1C283}" presName="levelTx" presStyleLbl="revTx" presStyleIdx="0" presStyleCnt="0">
        <dgm:presLayoutVars>
          <dgm:chMax val="1"/>
          <dgm:bulletEnabled val="1"/>
        </dgm:presLayoutVars>
      </dgm:prSet>
      <dgm:spPr/>
      <dgm:t>
        <a:bodyPr/>
        <a:lstStyle/>
        <a:p>
          <a:endParaRPr lang="en-US"/>
        </a:p>
      </dgm:t>
    </dgm:pt>
  </dgm:ptLst>
  <dgm:cxnLst>
    <dgm:cxn modelId="{EBD389EB-E1B7-4331-8260-701610C2F815}" type="presOf" srcId="{B193B176-3DF3-4190-B0C5-B015B0D1C283}" destId="{E86B13C8-D06D-471D-AE73-A037B90268CE}" srcOrd="1" destOrd="0" presId="urn:microsoft.com/office/officeart/2005/8/layout/pyramid1"/>
    <dgm:cxn modelId="{78774062-CD6A-4BD9-959A-8A3C5A8A31A3}" type="presOf" srcId="{01A7C3F8-412E-4F1B-978F-9CE8390AB87D}" destId="{ADB9DF91-45D5-4177-BD97-000E5B0343AC}" srcOrd="0" destOrd="0" presId="urn:microsoft.com/office/officeart/2005/8/layout/pyramid1"/>
    <dgm:cxn modelId="{22B49671-9717-4DC1-8BA5-CEBB2417E42A}" type="presOf" srcId="{B193B176-3DF3-4190-B0C5-B015B0D1C283}" destId="{49A6E5A5-046C-4068-9AD6-4042E046DE30}" srcOrd="0" destOrd="0" presId="urn:microsoft.com/office/officeart/2005/8/layout/pyramid1"/>
    <dgm:cxn modelId="{02F20FF5-51A2-4B38-8DF1-27AB0D1DB2AC}" type="presOf" srcId="{C19795AF-41D3-4911-A034-28F9D3F110B2}" destId="{46758578-B4F4-4C92-9402-F8FD0235E95D}" srcOrd="0" destOrd="0" presId="urn:microsoft.com/office/officeart/2005/8/layout/pyramid1"/>
    <dgm:cxn modelId="{7CD52C48-1B1D-4EE0-829B-6978444B6847}" srcId="{D5784087-B0FD-442C-8B0F-7A5562C25A60}" destId="{B193B176-3DF3-4190-B0C5-B015B0D1C283}" srcOrd="2" destOrd="0" parTransId="{E6C44CAD-1361-4B71-969E-1B7BD8566990}" sibTransId="{492697B0-F262-4226-838E-BCAC391BAA8B}"/>
    <dgm:cxn modelId="{AFEA9DC1-7FAD-48C0-BB3A-6521B6C71EE1}" srcId="{D5784087-B0FD-442C-8B0F-7A5562C25A60}" destId="{C19795AF-41D3-4911-A034-28F9D3F110B2}" srcOrd="1" destOrd="0" parTransId="{10187AB5-8A23-4252-B6D0-2E85B8CF77AA}" sibTransId="{32BFBBD4-B9F6-4B25-B612-3E3CC9EDA6E2}"/>
    <dgm:cxn modelId="{697D2FC3-C0E5-489E-BC45-033B6EC4830C}" type="presOf" srcId="{C19795AF-41D3-4911-A034-28F9D3F110B2}" destId="{313E8550-D193-4EEB-81AC-AFC8A49051F4}" srcOrd="1" destOrd="0" presId="urn:microsoft.com/office/officeart/2005/8/layout/pyramid1"/>
    <dgm:cxn modelId="{E217C579-1C8F-424F-B6A0-0D1ABBE0D7F1}" srcId="{D5784087-B0FD-442C-8B0F-7A5562C25A60}" destId="{01A7C3F8-412E-4F1B-978F-9CE8390AB87D}" srcOrd="0" destOrd="0" parTransId="{97E28E67-7F36-4FA2-BB20-8F4FB8A2E3A5}" sibTransId="{18689FCE-0863-4A50-825D-C612130E5CA2}"/>
    <dgm:cxn modelId="{3B904244-F71E-4244-8585-FD669C49CFD9}" type="presOf" srcId="{01A7C3F8-412E-4F1B-978F-9CE8390AB87D}" destId="{CCEE9437-DB84-432A-88CC-90F896DCE1AB}" srcOrd="1" destOrd="0" presId="urn:microsoft.com/office/officeart/2005/8/layout/pyramid1"/>
    <dgm:cxn modelId="{0B2A3212-117B-4D8D-AB5C-AA0F28D73259}" type="presOf" srcId="{D5784087-B0FD-442C-8B0F-7A5562C25A60}" destId="{8E69BADE-FB0F-4908-8E40-970F01158B57}" srcOrd="0" destOrd="0" presId="urn:microsoft.com/office/officeart/2005/8/layout/pyramid1"/>
    <dgm:cxn modelId="{1BEFF414-499C-43CA-A9E0-99FF1E4B4663}" type="presParOf" srcId="{8E69BADE-FB0F-4908-8E40-970F01158B57}" destId="{EBBAF07D-3F7E-45B1-9554-591A8EE70ED5}" srcOrd="0" destOrd="0" presId="urn:microsoft.com/office/officeart/2005/8/layout/pyramid1"/>
    <dgm:cxn modelId="{841E735B-3933-4C7C-A5D7-9389AC43959C}" type="presParOf" srcId="{EBBAF07D-3F7E-45B1-9554-591A8EE70ED5}" destId="{ADB9DF91-45D5-4177-BD97-000E5B0343AC}" srcOrd="0" destOrd="0" presId="urn:microsoft.com/office/officeart/2005/8/layout/pyramid1"/>
    <dgm:cxn modelId="{4EFFF0C8-94CA-41AF-AFED-F8C3E78B91AF}" type="presParOf" srcId="{EBBAF07D-3F7E-45B1-9554-591A8EE70ED5}" destId="{CCEE9437-DB84-432A-88CC-90F896DCE1AB}" srcOrd="1" destOrd="0" presId="urn:microsoft.com/office/officeart/2005/8/layout/pyramid1"/>
    <dgm:cxn modelId="{ABE0C7BA-30CB-4244-9693-2BC576ED1DD8}" type="presParOf" srcId="{8E69BADE-FB0F-4908-8E40-970F01158B57}" destId="{64166D69-EC1A-4659-8D60-470E72A65AA1}" srcOrd="1" destOrd="0" presId="urn:microsoft.com/office/officeart/2005/8/layout/pyramid1"/>
    <dgm:cxn modelId="{90216C94-AC86-4B3D-8CB8-3C68714EE274}" type="presParOf" srcId="{64166D69-EC1A-4659-8D60-470E72A65AA1}" destId="{46758578-B4F4-4C92-9402-F8FD0235E95D}" srcOrd="0" destOrd="0" presId="urn:microsoft.com/office/officeart/2005/8/layout/pyramid1"/>
    <dgm:cxn modelId="{B31EC571-D7E5-47DC-BF25-28A393CA5D83}" type="presParOf" srcId="{64166D69-EC1A-4659-8D60-470E72A65AA1}" destId="{313E8550-D193-4EEB-81AC-AFC8A49051F4}" srcOrd="1" destOrd="0" presId="urn:microsoft.com/office/officeart/2005/8/layout/pyramid1"/>
    <dgm:cxn modelId="{90C4CEE9-9626-4449-9B7B-93EF5AF45333}" type="presParOf" srcId="{8E69BADE-FB0F-4908-8E40-970F01158B57}" destId="{38E6A6C9-970F-415E-ACDF-B341246F0C8A}" srcOrd="2" destOrd="0" presId="urn:microsoft.com/office/officeart/2005/8/layout/pyramid1"/>
    <dgm:cxn modelId="{45DB4257-2D42-48AE-861B-9AAF090EF8DF}" type="presParOf" srcId="{38E6A6C9-970F-415E-ACDF-B341246F0C8A}" destId="{49A6E5A5-046C-4068-9AD6-4042E046DE30}" srcOrd="0" destOrd="0" presId="urn:microsoft.com/office/officeart/2005/8/layout/pyramid1"/>
    <dgm:cxn modelId="{348B0B14-052C-4C9D-BF8D-0F3142F611A2}" type="presParOf" srcId="{38E6A6C9-970F-415E-ACDF-B341246F0C8A}" destId="{E86B13C8-D06D-471D-AE73-A037B90268C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E5DA7-6C70-42B7-8D15-31CDAD2A75AC}">
      <dsp:nvSpPr>
        <dsp:cNvPr id="0" name=""/>
        <dsp:cNvSpPr/>
      </dsp:nvSpPr>
      <dsp:spPr>
        <a:xfrm>
          <a:off x="0" y="1357788"/>
          <a:ext cx="7008812"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077C2-3195-42AE-8FF1-F8053ECC48E4}">
      <dsp:nvSpPr>
        <dsp:cNvPr id="0" name=""/>
        <dsp:cNvSpPr/>
      </dsp:nvSpPr>
      <dsp:spPr>
        <a:xfrm>
          <a:off x="3080" y="0"/>
          <a:ext cx="203282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en-US" sz="4000" kern="1200" dirty="0" smtClean="0"/>
            <a:t>Home listed</a:t>
          </a:r>
          <a:endParaRPr lang="en-US" sz="4000" kern="1200" dirty="0"/>
        </a:p>
      </dsp:txBody>
      <dsp:txXfrm>
        <a:off x="3080" y="0"/>
        <a:ext cx="2032829" cy="1810385"/>
      </dsp:txXfrm>
    </dsp:sp>
    <dsp:sp modelId="{A775C999-F3F9-4B33-BF92-E12F9002E04A}">
      <dsp:nvSpPr>
        <dsp:cNvPr id="0" name=""/>
        <dsp:cNvSpPr/>
      </dsp:nvSpPr>
      <dsp:spPr>
        <a:xfrm>
          <a:off x="410598" y="2027296"/>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BBA20-3994-473E-B2CE-6D7EAB12F425}">
      <dsp:nvSpPr>
        <dsp:cNvPr id="0" name=""/>
        <dsp:cNvSpPr/>
      </dsp:nvSpPr>
      <dsp:spPr>
        <a:xfrm>
          <a:off x="2342642" y="2715577"/>
          <a:ext cx="203282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US" sz="4000" kern="1200" dirty="0" smtClean="0"/>
            <a:t>Escrow opens</a:t>
          </a:r>
          <a:endParaRPr lang="en-US" sz="4000" kern="1200" dirty="0"/>
        </a:p>
      </dsp:txBody>
      <dsp:txXfrm>
        <a:off x="2342642" y="2715577"/>
        <a:ext cx="2032829" cy="1810385"/>
      </dsp:txXfrm>
    </dsp:sp>
    <dsp:sp modelId="{A72ECB4D-76A1-4647-AA56-DBFC6138EC08}">
      <dsp:nvSpPr>
        <dsp:cNvPr id="0" name=""/>
        <dsp:cNvSpPr/>
      </dsp:nvSpPr>
      <dsp:spPr>
        <a:xfrm>
          <a:off x="3065193" y="2068930"/>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DDB3-A2E0-4D4B-B676-D786A835B30F}">
      <dsp:nvSpPr>
        <dsp:cNvPr id="0" name=""/>
        <dsp:cNvSpPr/>
      </dsp:nvSpPr>
      <dsp:spPr>
        <a:xfrm>
          <a:off x="4028915" y="0"/>
          <a:ext cx="203282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en-US" sz="4000" kern="1200" dirty="0" smtClean="0"/>
            <a:t>Escrow closes</a:t>
          </a:r>
          <a:endParaRPr lang="en-US" sz="4000" kern="1200" dirty="0"/>
        </a:p>
      </dsp:txBody>
      <dsp:txXfrm>
        <a:off x="4028915" y="0"/>
        <a:ext cx="2032829" cy="1810385"/>
      </dsp:txXfrm>
    </dsp:sp>
    <dsp:sp modelId="{BCB15DEF-AB76-47EB-97FF-04EF0A3D5478}">
      <dsp:nvSpPr>
        <dsp:cNvPr id="0" name=""/>
        <dsp:cNvSpPr/>
      </dsp:nvSpPr>
      <dsp:spPr>
        <a:xfrm>
          <a:off x="4475251" y="2068930"/>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D83E-F7F1-42A9-8569-7634D1A941DF}">
      <dsp:nvSpPr>
        <dsp:cNvPr id="0" name=""/>
        <dsp:cNvSpPr/>
      </dsp:nvSpPr>
      <dsp:spPr>
        <a:xfrm>
          <a:off x="1512982" y="0"/>
          <a:ext cx="1629346" cy="90519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Up</a:t>
          </a:r>
          <a:endParaRPr lang="en-US" sz="3900" kern="1200" dirty="0"/>
        </a:p>
      </dsp:txBody>
      <dsp:txXfrm>
        <a:off x="1539494" y="26512"/>
        <a:ext cx="1576322" cy="852168"/>
      </dsp:txXfrm>
    </dsp:sp>
    <dsp:sp modelId="{B669F4ED-06C7-4F17-9331-2EAEC9584475}">
      <dsp:nvSpPr>
        <dsp:cNvPr id="0" name=""/>
        <dsp:cNvSpPr/>
      </dsp:nvSpPr>
      <dsp:spPr>
        <a:xfrm>
          <a:off x="3866483" y="0"/>
          <a:ext cx="1629346" cy="90519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Down</a:t>
          </a:r>
          <a:endParaRPr lang="en-US" sz="3900" kern="1200" dirty="0"/>
        </a:p>
      </dsp:txBody>
      <dsp:txXfrm>
        <a:off x="3892995" y="26512"/>
        <a:ext cx="1576322" cy="852168"/>
      </dsp:txXfrm>
    </dsp:sp>
    <dsp:sp modelId="{9CFA5A74-391A-4761-8F16-A601C36FB99E}">
      <dsp:nvSpPr>
        <dsp:cNvPr id="0" name=""/>
        <dsp:cNvSpPr/>
      </dsp:nvSpPr>
      <dsp:spPr>
        <a:xfrm>
          <a:off x="3164958" y="3847068"/>
          <a:ext cx="678894" cy="678894"/>
        </a:xfrm>
        <a:prstGeom prst="triangl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CC16D83-C797-4CE3-8D81-22F7206E03C0}">
      <dsp:nvSpPr>
        <dsp:cNvPr id="0" name=""/>
        <dsp:cNvSpPr/>
      </dsp:nvSpPr>
      <dsp:spPr>
        <a:xfrm rot="21360000">
          <a:off x="1467100" y="3556154"/>
          <a:ext cx="4074610" cy="28492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DB1E1D9-0CF3-43DB-AF2F-7C1B03A78749}">
      <dsp:nvSpPr>
        <dsp:cNvPr id="0" name=""/>
        <dsp:cNvSpPr/>
      </dsp:nvSpPr>
      <dsp:spPr>
        <a:xfrm rot="21360000">
          <a:off x="1473914" y="3042852"/>
          <a:ext cx="1616962" cy="55840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Inflation</a:t>
          </a:r>
          <a:endParaRPr lang="en-US" sz="1400" kern="1200" dirty="0"/>
        </a:p>
      </dsp:txBody>
      <dsp:txXfrm>
        <a:off x="1501173" y="3070111"/>
        <a:ext cx="1562444" cy="503891"/>
      </dsp:txXfrm>
    </dsp:sp>
    <dsp:sp modelId="{ECED014C-ECDD-41E4-A86B-4A66EC015AD9}">
      <dsp:nvSpPr>
        <dsp:cNvPr id="0" name=""/>
        <dsp:cNvSpPr/>
      </dsp:nvSpPr>
      <dsp:spPr>
        <a:xfrm rot="21360000">
          <a:off x="1428655" y="2445425"/>
          <a:ext cx="1616962" cy="55840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Disposable Income</a:t>
          </a:r>
          <a:endParaRPr lang="en-US" sz="1400" kern="1200" dirty="0"/>
        </a:p>
      </dsp:txBody>
      <dsp:txXfrm>
        <a:off x="1455914" y="2472684"/>
        <a:ext cx="1562444" cy="503891"/>
      </dsp:txXfrm>
    </dsp:sp>
    <dsp:sp modelId="{17B0DFDF-C538-4433-B535-7C7ADE2A7233}">
      <dsp:nvSpPr>
        <dsp:cNvPr id="0" name=""/>
        <dsp:cNvSpPr/>
      </dsp:nvSpPr>
      <dsp:spPr>
        <a:xfrm rot="21360000">
          <a:off x="1383395" y="1847998"/>
          <a:ext cx="1616962" cy="55840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Consumer confidence</a:t>
          </a:r>
          <a:endParaRPr lang="en-US" sz="1400" kern="1200" dirty="0"/>
        </a:p>
      </dsp:txBody>
      <dsp:txXfrm>
        <a:off x="1410654" y="1875257"/>
        <a:ext cx="1562444" cy="503891"/>
      </dsp:txXfrm>
    </dsp:sp>
    <dsp:sp modelId="{682BBEBA-A47A-40DD-B17C-84A043C64058}">
      <dsp:nvSpPr>
        <dsp:cNvPr id="0" name=""/>
        <dsp:cNvSpPr/>
      </dsp:nvSpPr>
      <dsp:spPr>
        <a:xfrm rot="21360000">
          <a:off x="1338135" y="1250570"/>
          <a:ext cx="1616962" cy="55840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Personal spending</a:t>
          </a:r>
          <a:endParaRPr lang="en-US" sz="1400" kern="1200" dirty="0"/>
        </a:p>
      </dsp:txBody>
      <dsp:txXfrm>
        <a:off x="1365394" y="1277829"/>
        <a:ext cx="1562444" cy="503891"/>
      </dsp:txXfrm>
    </dsp:sp>
    <dsp:sp modelId="{730883D8-DDD3-4B07-8C16-1570FFA3F591}">
      <dsp:nvSpPr>
        <dsp:cNvPr id="0" name=""/>
        <dsp:cNvSpPr/>
      </dsp:nvSpPr>
      <dsp:spPr>
        <a:xfrm rot="21360000">
          <a:off x="3827415" y="2879917"/>
          <a:ext cx="1616962" cy="55840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Personal savings</a:t>
          </a:r>
          <a:endParaRPr lang="en-US" sz="1400" kern="1200" dirty="0"/>
        </a:p>
      </dsp:txBody>
      <dsp:txXfrm>
        <a:off x="3854674" y="2907176"/>
        <a:ext cx="1562444" cy="503891"/>
      </dsp:txXfrm>
    </dsp:sp>
    <dsp:sp modelId="{9AB1651E-5478-4857-9D0F-5B779A090FCF}">
      <dsp:nvSpPr>
        <dsp:cNvPr id="0" name=""/>
        <dsp:cNvSpPr/>
      </dsp:nvSpPr>
      <dsp:spPr>
        <a:xfrm rot="21360000">
          <a:off x="3782155" y="2282490"/>
          <a:ext cx="1616962" cy="558409"/>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Unemployment</a:t>
          </a:r>
          <a:endParaRPr lang="en-US" sz="1400" kern="1200" dirty="0"/>
        </a:p>
      </dsp:txBody>
      <dsp:txXfrm>
        <a:off x="3809414" y="2309749"/>
        <a:ext cx="1562444" cy="5038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A2139-EF27-48CE-AE59-8758360B9216}">
      <dsp:nvSpPr>
        <dsp:cNvPr id="0" name=""/>
        <dsp:cNvSpPr/>
      </dsp:nvSpPr>
      <dsp:spPr>
        <a:xfrm rot="21300000">
          <a:off x="21069" y="1872267"/>
          <a:ext cx="6823797" cy="781427"/>
        </a:xfrm>
        <a:prstGeom prst="mathMinus">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0B209DA6-0E46-4E59-BC2A-CC3057FDDF5C}">
      <dsp:nvSpPr>
        <dsp:cNvPr id="0" name=""/>
        <dsp:cNvSpPr/>
      </dsp:nvSpPr>
      <dsp:spPr>
        <a:xfrm>
          <a:off x="823912" y="226298"/>
          <a:ext cx="2059781" cy="1810384"/>
        </a:xfrm>
        <a:prstGeom prst="downArrow">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39778CE-2AD1-40F4-8453-E717A70CFD0E}">
      <dsp:nvSpPr>
        <dsp:cNvPr id="0" name=""/>
        <dsp:cNvSpPr/>
      </dsp:nvSpPr>
      <dsp:spPr>
        <a:xfrm>
          <a:off x="3497178" y="0"/>
          <a:ext cx="2480635"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kern="1200" dirty="0" smtClean="0"/>
            <a:t>Mortgage rates</a:t>
          </a:r>
        </a:p>
        <a:p>
          <a:pPr lvl="0" algn="l" defTabSz="844550">
            <a:lnSpc>
              <a:spcPct val="90000"/>
            </a:lnSpc>
            <a:spcBef>
              <a:spcPct val="0"/>
            </a:spcBef>
            <a:spcAft>
              <a:spcPct val="35000"/>
            </a:spcAft>
          </a:pPr>
          <a:r>
            <a:rPr lang="en-US" sz="1900" kern="1200" dirty="0" smtClean="0"/>
            <a:t>Median price</a:t>
          </a:r>
        </a:p>
        <a:p>
          <a:pPr lvl="0" algn="l" defTabSz="844550">
            <a:lnSpc>
              <a:spcPct val="90000"/>
            </a:lnSpc>
            <a:spcBef>
              <a:spcPct val="0"/>
            </a:spcBef>
            <a:spcAft>
              <a:spcPct val="35000"/>
            </a:spcAft>
          </a:pPr>
          <a:r>
            <a:rPr lang="en-US" sz="1900" kern="1200" dirty="0" smtClean="0"/>
            <a:t>Foreclosures</a:t>
          </a:r>
        </a:p>
        <a:p>
          <a:pPr lvl="0" algn="l" defTabSz="844550">
            <a:lnSpc>
              <a:spcPct val="90000"/>
            </a:lnSpc>
            <a:spcBef>
              <a:spcPct val="0"/>
            </a:spcBef>
            <a:spcAft>
              <a:spcPct val="35000"/>
            </a:spcAft>
          </a:pPr>
          <a:r>
            <a:rPr lang="en-US" sz="1900" kern="1200" dirty="0" smtClean="0"/>
            <a:t>Foreclosure inventory</a:t>
          </a:r>
          <a:endParaRPr lang="en-US" sz="1900" kern="1200" dirty="0"/>
        </a:p>
      </dsp:txBody>
      <dsp:txXfrm>
        <a:off x="3497178" y="0"/>
        <a:ext cx="2480635" cy="1900904"/>
      </dsp:txXfrm>
    </dsp:sp>
    <dsp:sp modelId="{94F48F5D-A487-4D2C-BEFA-FC555889E872}">
      <dsp:nvSpPr>
        <dsp:cNvPr id="0" name=""/>
        <dsp:cNvSpPr/>
      </dsp:nvSpPr>
      <dsp:spPr>
        <a:xfrm>
          <a:off x="3982243" y="2489279"/>
          <a:ext cx="2059781" cy="1810384"/>
        </a:xfrm>
        <a:prstGeom prst="upArrow">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5B5A11E-F93D-4717-9BA7-5FCBAC9300E2}">
      <dsp:nvSpPr>
        <dsp:cNvPr id="0" name=""/>
        <dsp:cNvSpPr/>
      </dsp:nvSpPr>
      <dsp:spPr>
        <a:xfrm>
          <a:off x="1029890" y="2625057"/>
          <a:ext cx="2197099"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r" defTabSz="844550">
            <a:lnSpc>
              <a:spcPct val="90000"/>
            </a:lnSpc>
            <a:spcBef>
              <a:spcPct val="0"/>
            </a:spcBef>
            <a:spcAft>
              <a:spcPct val="35000"/>
            </a:spcAft>
          </a:pPr>
          <a:r>
            <a:rPr lang="en-US" sz="1900" kern="1200" dirty="0" smtClean="0"/>
            <a:t>Sales</a:t>
          </a:r>
        </a:p>
        <a:p>
          <a:pPr lvl="0" algn="r" defTabSz="844550">
            <a:lnSpc>
              <a:spcPct val="90000"/>
            </a:lnSpc>
            <a:spcBef>
              <a:spcPct val="0"/>
            </a:spcBef>
            <a:spcAft>
              <a:spcPct val="35000"/>
            </a:spcAft>
          </a:pPr>
          <a:r>
            <a:rPr lang="en-US" sz="1900" kern="1200" dirty="0" smtClean="0"/>
            <a:t>Affordability</a:t>
          </a:r>
          <a:endParaRPr lang="en-US" sz="1900" kern="1200" dirty="0"/>
        </a:p>
      </dsp:txBody>
      <dsp:txXfrm>
        <a:off x="1029890" y="2625057"/>
        <a:ext cx="2197099" cy="19009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7000E-D78D-4FA4-A4CB-715DBBC81F15}">
      <dsp:nvSpPr>
        <dsp:cNvPr id="0" name=""/>
        <dsp:cNvSpPr/>
      </dsp:nvSpPr>
      <dsp:spPr>
        <a:xfrm>
          <a:off x="-5116991" y="-783865"/>
          <a:ext cx="6093692" cy="6093692"/>
        </a:xfrm>
        <a:prstGeom prst="blockArc">
          <a:avLst>
            <a:gd name="adj1" fmla="val 18900000"/>
            <a:gd name="adj2" fmla="val 2700000"/>
            <a:gd name="adj3" fmla="val 354"/>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DAD487-D7CD-44B1-ABF8-3879F6F58982}">
      <dsp:nvSpPr>
        <dsp:cNvPr id="0" name=""/>
        <dsp:cNvSpPr/>
      </dsp:nvSpPr>
      <dsp:spPr>
        <a:xfrm>
          <a:off x="427226" y="282782"/>
          <a:ext cx="6376227" cy="56592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Real estate keeps pace with/exceeds inflation</a:t>
          </a:r>
          <a:endParaRPr lang="en-US" sz="1700" kern="1200" dirty="0"/>
        </a:p>
      </dsp:txBody>
      <dsp:txXfrm>
        <a:off x="427226" y="282782"/>
        <a:ext cx="6376227" cy="565926"/>
      </dsp:txXfrm>
    </dsp:sp>
    <dsp:sp modelId="{4FC105D1-8CF4-4954-A85E-9D14DDC756F2}">
      <dsp:nvSpPr>
        <dsp:cNvPr id="0" name=""/>
        <dsp:cNvSpPr/>
      </dsp:nvSpPr>
      <dsp:spPr>
        <a:xfrm>
          <a:off x="73522" y="212041"/>
          <a:ext cx="707407" cy="7074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233008C-6F01-4315-BCD6-178E17BA4C86}">
      <dsp:nvSpPr>
        <dsp:cNvPr id="0" name=""/>
        <dsp:cNvSpPr/>
      </dsp:nvSpPr>
      <dsp:spPr>
        <a:xfrm>
          <a:off x="832752" y="1131399"/>
          <a:ext cx="5970701" cy="565926"/>
        </a:xfrm>
        <a:prstGeom prst="rect">
          <a:avLst/>
        </a:prstGeom>
        <a:solidFill>
          <a:schemeClr val="accent2">
            <a:hueOff val="572764"/>
            <a:satOff val="1130"/>
            <a:lumOff val="201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Lowest interest rates since 1950’s</a:t>
          </a:r>
          <a:endParaRPr lang="en-US" sz="1700" kern="1200" dirty="0"/>
        </a:p>
      </dsp:txBody>
      <dsp:txXfrm>
        <a:off x="832752" y="1131399"/>
        <a:ext cx="5970701" cy="565926"/>
      </dsp:txXfrm>
    </dsp:sp>
    <dsp:sp modelId="{CEE162F6-CA0A-4DBF-BF8D-325646519D63}">
      <dsp:nvSpPr>
        <dsp:cNvPr id="0" name=""/>
        <dsp:cNvSpPr/>
      </dsp:nvSpPr>
      <dsp:spPr>
        <a:xfrm>
          <a:off x="479048" y="1060659"/>
          <a:ext cx="707407" cy="7074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348D488-6158-437C-8C6C-A5C6D01BA56A}">
      <dsp:nvSpPr>
        <dsp:cNvPr id="0" name=""/>
        <dsp:cNvSpPr/>
      </dsp:nvSpPr>
      <dsp:spPr>
        <a:xfrm>
          <a:off x="936053" y="1980017"/>
          <a:ext cx="5846237" cy="565926"/>
        </a:xfrm>
        <a:prstGeom prst="rect">
          <a:avLst/>
        </a:prstGeom>
        <a:solidFill>
          <a:schemeClr val="accent2">
            <a:hueOff val="1145527"/>
            <a:satOff val="2260"/>
            <a:lumOff val="40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Increasing interest rates add up fast/questionable future </a:t>
          </a:r>
          <a:r>
            <a:rPr lang="en-US" sz="1700" kern="1200" dirty="0" smtClean="0"/>
            <a:t>availability</a:t>
          </a:r>
          <a:endParaRPr lang="en-US" sz="1700" kern="1200" dirty="0"/>
        </a:p>
      </dsp:txBody>
      <dsp:txXfrm>
        <a:off x="936053" y="1980017"/>
        <a:ext cx="5846237" cy="565926"/>
      </dsp:txXfrm>
    </dsp:sp>
    <dsp:sp modelId="{19A5E37D-39BC-4153-ADE2-6E1263578D94}">
      <dsp:nvSpPr>
        <dsp:cNvPr id="0" name=""/>
        <dsp:cNvSpPr/>
      </dsp:nvSpPr>
      <dsp:spPr>
        <a:xfrm>
          <a:off x="603512" y="1909277"/>
          <a:ext cx="707407" cy="7074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E0353F-DA54-4351-AA4A-0C95C70478FB}">
      <dsp:nvSpPr>
        <dsp:cNvPr id="0" name=""/>
        <dsp:cNvSpPr/>
      </dsp:nvSpPr>
      <dsp:spPr>
        <a:xfrm>
          <a:off x="832752" y="2828635"/>
          <a:ext cx="5970701" cy="565926"/>
        </a:xfrm>
        <a:prstGeom prst="rect">
          <a:avLst/>
        </a:prstGeom>
        <a:solidFill>
          <a:schemeClr val="accent2">
            <a:hueOff val="1718291"/>
            <a:satOff val="3389"/>
            <a:lumOff val="60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Certain Markets have already bottomed</a:t>
          </a:r>
          <a:endParaRPr lang="en-US" sz="1700" kern="1200" dirty="0"/>
        </a:p>
      </dsp:txBody>
      <dsp:txXfrm>
        <a:off x="832752" y="2828635"/>
        <a:ext cx="5970701" cy="565926"/>
      </dsp:txXfrm>
    </dsp:sp>
    <dsp:sp modelId="{A269FB88-CB27-4415-8EEA-272D4961C633}">
      <dsp:nvSpPr>
        <dsp:cNvPr id="0" name=""/>
        <dsp:cNvSpPr/>
      </dsp:nvSpPr>
      <dsp:spPr>
        <a:xfrm>
          <a:off x="479048" y="2757894"/>
          <a:ext cx="707407" cy="7074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9A1B826-331E-4FFE-B671-D6C200E60B31}">
      <dsp:nvSpPr>
        <dsp:cNvPr id="0" name=""/>
        <dsp:cNvSpPr/>
      </dsp:nvSpPr>
      <dsp:spPr>
        <a:xfrm>
          <a:off x="427226" y="3677253"/>
          <a:ext cx="6376227" cy="565926"/>
        </a:xfrm>
        <a:prstGeom prst="rect">
          <a:avLst/>
        </a:prstGeom>
        <a:solidFill>
          <a:schemeClr val="accent2">
            <a:hueOff val="2291055"/>
            <a:satOff val="4519"/>
            <a:lumOff val="80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Forced </a:t>
          </a:r>
          <a:r>
            <a:rPr lang="en-US" sz="1700" kern="1200" dirty="0" smtClean="0"/>
            <a:t>Savings </a:t>
          </a:r>
          <a:r>
            <a:rPr lang="en-US" sz="1700" kern="1200" dirty="0" smtClean="0"/>
            <a:t>Build wealth</a:t>
          </a:r>
          <a:endParaRPr lang="en-US" sz="1700" kern="1200" dirty="0"/>
        </a:p>
      </dsp:txBody>
      <dsp:txXfrm>
        <a:off x="427226" y="3677253"/>
        <a:ext cx="6376227" cy="565926"/>
      </dsp:txXfrm>
    </dsp:sp>
    <dsp:sp modelId="{ABE78FA6-B088-4BED-88DC-381B03D20C60}">
      <dsp:nvSpPr>
        <dsp:cNvPr id="0" name=""/>
        <dsp:cNvSpPr/>
      </dsp:nvSpPr>
      <dsp:spPr>
        <a:xfrm>
          <a:off x="73522" y="3606512"/>
          <a:ext cx="707407" cy="7074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E4C84-D8EB-44A7-A176-752B6680E85D}">
      <dsp:nvSpPr>
        <dsp:cNvPr id="0" name=""/>
        <dsp:cNvSpPr/>
      </dsp:nvSpPr>
      <dsp:spPr>
        <a:xfrm>
          <a:off x="0" y="0"/>
          <a:ext cx="8229600" cy="215469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Loan did not fund on time</a:t>
          </a:r>
        </a:p>
        <a:p>
          <a:pPr lvl="0" algn="l" defTabSz="800100">
            <a:lnSpc>
              <a:spcPct val="90000"/>
            </a:lnSpc>
            <a:spcBef>
              <a:spcPct val="0"/>
            </a:spcBef>
            <a:spcAft>
              <a:spcPct val="35000"/>
            </a:spcAft>
          </a:pPr>
          <a:r>
            <a:rPr lang="en-US" sz="1800" kern="1200" dirty="0" smtClean="0"/>
            <a:t>Lender did not approve terms</a:t>
          </a:r>
        </a:p>
        <a:p>
          <a:pPr lvl="0" algn="l" defTabSz="800100">
            <a:lnSpc>
              <a:spcPct val="90000"/>
            </a:lnSpc>
            <a:spcBef>
              <a:spcPct val="0"/>
            </a:spcBef>
            <a:spcAft>
              <a:spcPct val="35000"/>
            </a:spcAft>
          </a:pPr>
          <a:r>
            <a:rPr lang="en-US" sz="1800" kern="1200" dirty="0" smtClean="0"/>
            <a:t>Trouble with buyer’s loan approval</a:t>
          </a:r>
        </a:p>
        <a:p>
          <a:pPr lvl="0" algn="l" defTabSz="800100">
            <a:lnSpc>
              <a:spcPct val="90000"/>
            </a:lnSpc>
            <a:spcBef>
              <a:spcPct val="0"/>
            </a:spcBef>
            <a:spcAft>
              <a:spcPct val="35000"/>
            </a:spcAft>
          </a:pPr>
          <a:r>
            <a:rPr lang="en-US" sz="1800" kern="1200" dirty="0" smtClean="0"/>
            <a:t>Problems/mistakes on loan documents</a:t>
          </a:r>
          <a:endParaRPr lang="en-US" sz="1800" kern="1200" dirty="0"/>
        </a:p>
      </dsp:txBody>
      <dsp:txXfrm>
        <a:off x="1861389" y="0"/>
        <a:ext cx="6368210" cy="2154694"/>
      </dsp:txXfrm>
    </dsp:sp>
    <dsp:sp modelId="{87581D21-974A-4818-9B06-D5EFCFC59D13}">
      <dsp:nvSpPr>
        <dsp:cNvPr id="0" name=""/>
        <dsp:cNvSpPr/>
      </dsp:nvSpPr>
      <dsp:spPr>
        <a:xfrm>
          <a:off x="215469" y="215469"/>
          <a:ext cx="1645920" cy="17237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8B8D6B4-2EC9-437A-921F-6022FFFC53BD}">
      <dsp:nvSpPr>
        <dsp:cNvPr id="0" name=""/>
        <dsp:cNvSpPr/>
      </dsp:nvSpPr>
      <dsp:spPr>
        <a:xfrm>
          <a:off x="0" y="2370163"/>
          <a:ext cx="8229600" cy="215469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Paperwork not completed on time</a:t>
          </a:r>
        </a:p>
        <a:p>
          <a:pPr lvl="0" algn="l" defTabSz="800100">
            <a:lnSpc>
              <a:spcPct val="90000"/>
            </a:lnSpc>
            <a:spcBef>
              <a:spcPct val="0"/>
            </a:spcBef>
            <a:spcAft>
              <a:spcPct val="35000"/>
            </a:spcAft>
          </a:pPr>
          <a:r>
            <a:rPr lang="en-US" sz="1800" kern="1200" dirty="0" smtClean="0"/>
            <a:t>Walk-through changes not completed</a:t>
          </a:r>
        </a:p>
        <a:p>
          <a:pPr lvl="0" algn="l" defTabSz="800100">
            <a:lnSpc>
              <a:spcPct val="90000"/>
            </a:lnSpc>
            <a:spcBef>
              <a:spcPct val="0"/>
            </a:spcBef>
            <a:spcAft>
              <a:spcPct val="35000"/>
            </a:spcAft>
          </a:pPr>
          <a:r>
            <a:rPr lang="en-US" sz="1800" kern="1200" dirty="0" smtClean="0"/>
            <a:t>Title company late with recording</a:t>
          </a:r>
        </a:p>
        <a:p>
          <a:pPr lvl="0" algn="l" defTabSz="800100">
            <a:lnSpc>
              <a:spcPct val="90000"/>
            </a:lnSpc>
            <a:spcBef>
              <a:spcPct val="0"/>
            </a:spcBef>
            <a:spcAft>
              <a:spcPct val="35000"/>
            </a:spcAft>
          </a:pPr>
          <a:r>
            <a:rPr lang="en-US" sz="1800" kern="1200" dirty="0" smtClean="0"/>
            <a:t>Mistakes by other agent</a:t>
          </a:r>
        </a:p>
        <a:p>
          <a:pPr lvl="0" algn="l" defTabSz="800100">
            <a:lnSpc>
              <a:spcPct val="90000"/>
            </a:lnSpc>
            <a:spcBef>
              <a:spcPct val="0"/>
            </a:spcBef>
            <a:spcAft>
              <a:spcPct val="35000"/>
            </a:spcAft>
          </a:pPr>
          <a:r>
            <a:rPr lang="en-US" sz="1800" kern="1200" dirty="0" smtClean="0"/>
            <a:t>Insurance problems</a:t>
          </a:r>
        </a:p>
        <a:p>
          <a:pPr lvl="0" algn="l" defTabSz="800100">
            <a:lnSpc>
              <a:spcPct val="90000"/>
            </a:lnSpc>
            <a:spcBef>
              <a:spcPct val="0"/>
            </a:spcBef>
            <a:spcAft>
              <a:spcPct val="35000"/>
            </a:spcAft>
          </a:pPr>
          <a:r>
            <a:rPr lang="en-US" sz="1800" kern="1200" dirty="0" smtClean="0"/>
            <a:t>Escrow company mistake</a:t>
          </a:r>
          <a:endParaRPr lang="en-US" sz="1800" kern="1200" dirty="0"/>
        </a:p>
      </dsp:txBody>
      <dsp:txXfrm>
        <a:off x="1861389" y="2370163"/>
        <a:ext cx="6368210" cy="2154694"/>
      </dsp:txXfrm>
    </dsp:sp>
    <dsp:sp modelId="{AF060A07-5BFA-40B3-9FBA-2D1129B0CAE9}">
      <dsp:nvSpPr>
        <dsp:cNvPr id="0" name=""/>
        <dsp:cNvSpPr/>
      </dsp:nvSpPr>
      <dsp:spPr>
        <a:xfrm>
          <a:off x="215469" y="2585633"/>
          <a:ext cx="1645920" cy="172375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E5DA7-6C70-42B7-8D15-31CDAD2A75AC}">
      <dsp:nvSpPr>
        <dsp:cNvPr id="0" name=""/>
        <dsp:cNvSpPr/>
      </dsp:nvSpPr>
      <dsp:spPr>
        <a:xfrm>
          <a:off x="0" y="1357788"/>
          <a:ext cx="7008812"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077C2-3195-42AE-8FF1-F8053ECC48E4}">
      <dsp:nvSpPr>
        <dsp:cNvPr id="0" name=""/>
        <dsp:cNvSpPr/>
      </dsp:nvSpPr>
      <dsp:spPr>
        <a:xfrm>
          <a:off x="119032" y="0"/>
          <a:ext cx="897108"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r" defTabSz="533400">
            <a:lnSpc>
              <a:spcPct val="90000"/>
            </a:lnSpc>
            <a:spcBef>
              <a:spcPct val="0"/>
            </a:spcBef>
            <a:spcAft>
              <a:spcPct val="35000"/>
            </a:spcAft>
          </a:pPr>
          <a:r>
            <a:rPr lang="en-US" sz="1200" kern="1200" dirty="0" smtClean="0"/>
            <a:t>Consider buying</a:t>
          </a:r>
          <a:endParaRPr lang="en-US" sz="1200" kern="1200" dirty="0"/>
        </a:p>
      </dsp:txBody>
      <dsp:txXfrm>
        <a:off x="119032" y="0"/>
        <a:ext cx="897108" cy="1810385"/>
      </dsp:txXfrm>
    </dsp:sp>
    <dsp:sp modelId="{A775C999-F3F9-4B33-BF92-E12F9002E04A}">
      <dsp:nvSpPr>
        <dsp:cNvPr id="0" name=""/>
        <dsp:cNvSpPr/>
      </dsp:nvSpPr>
      <dsp:spPr>
        <a:xfrm>
          <a:off x="443161" y="2010007"/>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BBA20-3994-473E-B2CE-6D7EAB12F425}">
      <dsp:nvSpPr>
        <dsp:cNvPr id="0" name=""/>
        <dsp:cNvSpPr/>
      </dsp:nvSpPr>
      <dsp:spPr>
        <a:xfrm>
          <a:off x="1372595" y="2982333"/>
          <a:ext cx="1211997" cy="115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Investigate homes &amp; neighborhoods</a:t>
          </a:r>
          <a:endParaRPr lang="en-US" sz="1200" kern="1200" dirty="0"/>
        </a:p>
      </dsp:txBody>
      <dsp:txXfrm>
        <a:off x="1372595" y="2982333"/>
        <a:ext cx="1211997" cy="1157180"/>
      </dsp:txXfrm>
    </dsp:sp>
    <dsp:sp modelId="{A72ECB4D-76A1-4647-AA56-DBFC6138EC08}">
      <dsp:nvSpPr>
        <dsp:cNvPr id="0" name=""/>
        <dsp:cNvSpPr/>
      </dsp:nvSpPr>
      <dsp:spPr>
        <a:xfrm>
          <a:off x="1734265" y="2029722"/>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DDB3-A2E0-4D4B-B676-D786A835B30F}">
      <dsp:nvSpPr>
        <dsp:cNvPr id="0" name=""/>
        <dsp:cNvSpPr/>
      </dsp:nvSpPr>
      <dsp:spPr>
        <a:xfrm>
          <a:off x="3006441" y="0"/>
          <a:ext cx="72896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Contact agent</a:t>
          </a:r>
          <a:endParaRPr lang="en-US" sz="1200" kern="1200" dirty="0"/>
        </a:p>
      </dsp:txBody>
      <dsp:txXfrm>
        <a:off x="3006441" y="0"/>
        <a:ext cx="728967" cy="1810385"/>
      </dsp:txXfrm>
    </dsp:sp>
    <dsp:sp modelId="{BCB15DEF-AB76-47EB-97FF-04EF0A3D5478}">
      <dsp:nvSpPr>
        <dsp:cNvPr id="0" name=""/>
        <dsp:cNvSpPr/>
      </dsp:nvSpPr>
      <dsp:spPr>
        <a:xfrm>
          <a:off x="3144628" y="2010007"/>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94EC2-25FF-47B0-A035-0A8EF5172935}">
      <dsp:nvSpPr>
        <dsp:cNvPr id="0" name=""/>
        <dsp:cNvSpPr/>
      </dsp:nvSpPr>
      <dsp:spPr>
        <a:xfrm>
          <a:off x="3820563" y="2715577"/>
          <a:ext cx="121199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n-US" sz="1200" kern="1200"/>
        </a:p>
      </dsp:txBody>
      <dsp:txXfrm>
        <a:off x="3820563" y="2715577"/>
        <a:ext cx="1211997" cy="1810385"/>
      </dsp:txXfrm>
    </dsp:sp>
    <dsp:sp modelId="{0102CB9C-3C95-4BFE-8201-817E4C11CC73}">
      <dsp:nvSpPr>
        <dsp:cNvPr id="0" name=""/>
        <dsp:cNvSpPr/>
      </dsp:nvSpPr>
      <dsp:spPr>
        <a:xfrm>
          <a:off x="4362194" y="2010007"/>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EB21C-BBF4-472A-86C7-CDCC4F9FD3E5}">
      <dsp:nvSpPr>
        <dsp:cNvPr id="0" name=""/>
        <dsp:cNvSpPr/>
      </dsp:nvSpPr>
      <dsp:spPr>
        <a:xfrm>
          <a:off x="5589934" y="34650"/>
          <a:ext cx="656878"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Close escrow</a:t>
          </a:r>
          <a:endParaRPr lang="en-US" sz="1200" kern="1200" dirty="0"/>
        </a:p>
      </dsp:txBody>
      <dsp:txXfrm>
        <a:off x="5589934" y="34650"/>
        <a:ext cx="656878" cy="1810385"/>
      </dsp:txXfrm>
    </dsp:sp>
    <dsp:sp modelId="{3EDC921F-6FCC-4801-AB86-63D24A7C44AA}">
      <dsp:nvSpPr>
        <dsp:cNvPr id="0" name=""/>
        <dsp:cNvSpPr/>
      </dsp:nvSpPr>
      <dsp:spPr>
        <a:xfrm>
          <a:off x="5674000" y="2010007"/>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6008-DF73-47B4-84F2-4A795BDB6B5F}">
      <dsp:nvSpPr>
        <dsp:cNvPr id="0" name=""/>
        <dsp:cNvSpPr/>
      </dsp:nvSpPr>
      <dsp:spPr>
        <a:xfrm>
          <a:off x="2599300" y="3463211"/>
          <a:ext cx="2446294" cy="2109132"/>
        </a:xfrm>
        <a:prstGeom prst="hexagon">
          <a:avLst>
            <a:gd name="adj" fmla="val 25000"/>
            <a:gd name="vf" fmla="val 115470"/>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77% of sellers &amp; 52% of buyers used social media</a:t>
          </a:r>
          <a:endParaRPr lang="en-US" sz="2000" kern="1200" dirty="0"/>
        </a:p>
      </dsp:txBody>
      <dsp:txXfrm>
        <a:off x="2978919" y="3790509"/>
        <a:ext cx="1687056" cy="1454536"/>
      </dsp:txXfrm>
    </dsp:sp>
    <dsp:sp modelId="{F4E4650B-E89B-4E0C-802B-052894CB5E02}">
      <dsp:nvSpPr>
        <dsp:cNvPr id="0" name=""/>
        <dsp:cNvSpPr/>
      </dsp:nvSpPr>
      <dsp:spPr>
        <a:xfrm>
          <a:off x="2662852" y="4394350"/>
          <a:ext cx="286416" cy="246854"/>
        </a:xfrm>
        <a:prstGeom prst="hexagon">
          <a:avLst>
            <a:gd name="adj" fmla="val 25000"/>
            <a:gd name="vf" fmla="val 115470"/>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55BAC1F7-EBD0-4350-8970-EFD8E3754C6D}">
      <dsp:nvSpPr>
        <dsp:cNvPr id="0" name=""/>
        <dsp:cNvSpPr/>
      </dsp:nvSpPr>
      <dsp:spPr>
        <a:xfrm>
          <a:off x="508197" y="2330354"/>
          <a:ext cx="2446294" cy="210913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17237FAB-3F26-44E9-A24A-22C0484C5385}">
      <dsp:nvSpPr>
        <dsp:cNvPr id="0" name=""/>
        <dsp:cNvSpPr/>
      </dsp:nvSpPr>
      <dsp:spPr>
        <a:xfrm>
          <a:off x="2173593" y="4160869"/>
          <a:ext cx="286416" cy="246854"/>
        </a:xfrm>
        <a:prstGeom prst="hexagon">
          <a:avLst>
            <a:gd name="adj" fmla="val 25000"/>
            <a:gd name="vf" fmla="val 115470"/>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8676D229-0CBC-4C3E-8AE3-C034568644C6}">
      <dsp:nvSpPr>
        <dsp:cNvPr id="0" name=""/>
        <dsp:cNvSpPr/>
      </dsp:nvSpPr>
      <dsp:spPr>
        <a:xfrm>
          <a:off x="4683438" y="2305278"/>
          <a:ext cx="2446294" cy="2109132"/>
        </a:xfrm>
        <a:prstGeom prst="hexagon">
          <a:avLst>
            <a:gd name="adj" fmla="val 25000"/>
            <a:gd name="vf" fmla="val 115470"/>
          </a:avLst>
        </a:prstGeom>
        <a:solidFill>
          <a:schemeClr val="accent3">
            <a:shade val="80000"/>
            <a:hueOff val="-6006"/>
            <a:satOff val="2524"/>
            <a:lumOff val="909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51% of buyers Googled their agent</a:t>
          </a:r>
          <a:endParaRPr lang="en-US" sz="2000" kern="1200" dirty="0"/>
        </a:p>
      </dsp:txBody>
      <dsp:txXfrm>
        <a:off x="5063057" y="2632576"/>
        <a:ext cx="1687056" cy="1454536"/>
      </dsp:txXfrm>
    </dsp:sp>
    <dsp:sp modelId="{163A4C0F-580D-44CD-8395-AF9940145EBB}">
      <dsp:nvSpPr>
        <dsp:cNvPr id="0" name=""/>
        <dsp:cNvSpPr/>
      </dsp:nvSpPr>
      <dsp:spPr>
        <a:xfrm>
          <a:off x="6355798" y="4133564"/>
          <a:ext cx="286416" cy="246854"/>
        </a:xfrm>
        <a:prstGeom prst="hexagon">
          <a:avLst>
            <a:gd name="adj" fmla="val 25000"/>
            <a:gd name="vf" fmla="val 115470"/>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D87D9D33-1498-444E-B8AD-B51B9555C956}">
      <dsp:nvSpPr>
        <dsp:cNvPr id="0" name=""/>
        <dsp:cNvSpPr/>
      </dsp:nvSpPr>
      <dsp:spPr>
        <a:xfrm>
          <a:off x="6767576" y="3463211"/>
          <a:ext cx="2446294" cy="210913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C79A6D6B-1C42-4827-8B7A-07516A291964}">
      <dsp:nvSpPr>
        <dsp:cNvPr id="0" name=""/>
        <dsp:cNvSpPr/>
      </dsp:nvSpPr>
      <dsp:spPr>
        <a:xfrm>
          <a:off x="6831128" y="4394350"/>
          <a:ext cx="286416" cy="246854"/>
        </a:xfrm>
        <a:prstGeom prst="hexagon">
          <a:avLst>
            <a:gd name="adj" fmla="val 25000"/>
            <a:gd name="vf" fmla="val 115470"/>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6A83BC2D-EDA9-4192-831F-70FFC8CD7D05}">
      <dsp:nvSpPr>
        <dsp:cNvPr id="0" name=""/>
        <dsp:cNvSpPr/>
      </dsp:nvSpPr>
      <dsp:spPr>
        <a:xfrm>
          <a:off x="2599300" y="1152360"/>
          <a:ext cx="2446294" cy="2109132"/>
        </a:xfrm>
        <a:prstGeom prst="hexagon">
          <a:avLst>
            <a:gd name="adj" fmla="val 25000"/>
            <a:gd name="vf" fmla="val 115470"/>
          </a:avLst>
        </a:prstGeom>
        <a:solidFill>
          <a:schemeClr val="accent3">
            <a:shade val="80000"/>
            <a:hueOff val="-12013"/>
            <a:satOff val="5048"/>
            <a:lumOff val="1819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58% of buyers &amp; 66% of sellers found their agents online</a:t>
          </a:r>
          <a:endParaRPr lang="en-US" sz="2000" kern="1200" dirty="0"/>
        </a:p>
      </dsp:txBody>
      <dsp:txXfrm>
        <a:off x="2978919" y="1479658"/>
        <a:ext cx="1687056" cy="1454536"/>
      </dsp:txXfrm>
    </dsp:sp>
    <dsp:sp modelId="{26C37E30-183E-4A2C-B058-3E6BA724B634}">
      <dsp:nvSpPr>
        <dsp:cNvPr id="0" name=""/>
        <dsp:cNvSpPr/>
      </dsp:nvSpPr>
      <dsp:spPr>
        <a:xfrm>
          <a:off x="4257731" y="1261115"/>
          <a:ext cx="286416" cy="246854"/>
        </a:xfrm>
        <a:prstGeom prst="hexagon">
          <a:avLst>
            <a:gd name="adj" fmla="val 25000"/>
            <a:gd name="vf" fmla="val 115470"/>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FC7B4951-99DA-4C21-94A8-91AC2633A321}">
      <dsp:nvSpPr>
        <dsp:cNvPr id="0" name=""/>
        <dsp:cNvSpPr/>
      </dsp:nvSpPr>
      <dsp:spPr>
        <a:xfrm>
          <a:off x="4683438" y="0"/>
          <a:ext cx="2446294" cy="210913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559EA572-6A36-4865-B05B-1AB59AD1AAB0}">
      <dsp:nvSpPr>
        <dsp:cNvPr id="0" name=""/>
        <dsp:cNvSpPr/>
      </dsp:nvSpPr>
      <dsp:spPr>
        <a:xfrm>
          <a:off x="4755695" y="926123"/>
          <a:ext cx="286416" cy="246854"/>
        </a:xfrm>
        <a:prstGeom prst="hexagon">
          <a:avLst>
            <a:gd name="adj" fmla="val 25000"/>
            <a:gd name="vf" fmla="val 115470"/>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40B50-5E0F-493B-8046-5CBAEED30F27}">
      <dsp:nvSpPr>
        <dsp:cNvPr id="0" name=""/>
        <dsp:cNvSpPr/>
      </dsp:nvSpPr>
      <dsp:spPr>
        <a:xfrm>
          <a:off x="34" y="142973"/>
          <a:ext cx="3275113" cy="63360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Top 5 Reasons for Buying</a:t>
          </a:r>
          <a:endParaRPr lang="en-US" sz="2200" kern="1200" dirty="0"/>
        </a:p>
      </dsp:txBody>
      <dsp:txXfrm>
        <a:off x="34" y="142973"/>
        <a:ext cx="3275113" cy="633600"/>
      </dsp:txXfrm>
    </dsp:sp>
    <dsp:sp modelId="{EAC31C2A-D4F2-4ABD-9A11-D4137CE00A65}">
      <dsp:nvSpPr>
        <dsp:cNvPr id="0" name=""/>
        <dsp:cNvSpPr/>
      </dsp:nvSpPr>
      <dsp:spPr>
        <a:xfrm>
          <a:off x="34" y="776573"/>
          <a:ext cx="3275113" cy="360641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Price decreases (39%)</a:t>
          </a:r>
          <a:endParaRPr lang="en-US" sz="2200" kern="1200" dirty="0"/>
        </a:p>
        <a:p>
          <a:pPr marL="228600" lvl="1" indent="-228600" algn="l" defTabSz="977900">
            <a:lnSpc>
              <a:spcPct val="90000"/>
            </a:lnSpc>
            <a:spcBef>
              <a:spcPct val="0"/>
            </a:spcBef>
            <a:spcAft>
              <a:spcPct val="15000"/>
            </a:spcAft>
            <a:buChar char="••"/>
          </a:pPr>
          <a:r>
            <a:rPr lang="en-US" sz="2200" kern="1200" dirty="0" smtClean="0"/>
            <a:t>Favorable price/financing (14%)</a:t>
          </a:r>
          <a:endParaRPr lang="en-US" sz="2200" kern="1200" dirty="0"/>
        </a:p>
        <a:p>
          <a:pPr marL="228600" lvl="1" indent="-228600" algn="l" defTabSz="977900">
            <a:lnSpc>
              <a:spcPct val="90000"/>
            </a:lnSpc>
            <a:spcBef>
              <a:spcPct val="0"/>
            </a:spcBef>
            <a:spcAft>
              <a:spcPct val="15000"/>
            </a:spcAft>
            <a:buChar char="••"/>
          </a:pPr>
          <a:r>
            <a:rPr lang="en-US" sz="2200" kern="1200" dirty="0" smtClean="0"/>
            <a:t>Desired better location (14%)</a:t>
          </a:r>
          <a:endParaRPr lang="en-US" sz="2200" kern="1200" dirty="0"/>
        </a:p>
        <a:p>
          <a:pPr marL="228600" lvl="1" indent="-228600" algn="l" defTabSz="977900">
            <a:lnSpc>
              <a:spcPct val="90000"/>
            </a:lnSpc>
            <a:spcBef>
              <a:spcPct val="0"/>
            </a:spcBef>
            <a:spcAft>
              <a:spcPct val="15000"/>
            </a:spcAft>
            <a:buChar char="••"/>
          </a:pPr>
          <a:r>
            <a:rPr lang="en-US" sz="2200" kern="1200" dirty="0" smtClean="0"/>
            <a:t>Desired larger home (14%)</a:t>
          </a:r>
          <a:endParaRPr lang="en-US" sz="2200" kern="1200" dirty="0"/>
        </a:p>
        <a:p>
          <a:pPr marL="228600" lvl="1" indent="-228600" algn="l" defTabSz="977900">
            <a:lnSpc>
              <a:spcPct val="90000"/>
            </a:lnSpc>
            <a:spcBef>
              <a:spcPct val="0"/>
            </a:spcBef>
            <a:spcAft>
              <a:spcPct val="15000"/>
            </a:spcAft>
            <a:buChar char="••"/>
          </a:pPr>
          <a:r>
            <a:rPr lang="en-US" sz="2200" kern="1200" dirty="0" smtClean="0"/>
            <a:t>Tired of renting (8%)</a:t>
          </a:r>
          <a:endParaRPr lang="en-US" sz="2200" kern="1200" dirty="0"/>
        </a:p>
      </dsp:txBody>
      <dsp:txXfrm>
        <a:off x="34" y="776573"/>
        <a:ext cx="3275113" cy="3606415"/>
      </dsp:txXfrm>
    </dsp:sp>
    <dsp:sp modelId="{347E7F9E-7F7D-4517-9AF3-84CAAC64F4A4}">
      <dsp:nvSpPr>
        <dsp:cNvPr id="0" name=""/>
        <dsp:cNvSpPr/>
      </dsp:nvSpPr>
      <dsp:spPr>
        <a:xfrm>
          <a:off x="3733663" y="142973"/>
          <a:ext cx="3275113" cy="63360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Top 5 Reasons for Selling</a:t>
          </a:r>
          <a:endParaRPr lang="en-US" sz="2200" kern="1200" dirty="0"/>
        </a:p>
      </dsp:txBody>
      <dsp:txXfrm>
        <a:off x="3733663" y="142973"/>
        <a:ext cx="3275113" cy="633600"/>
      </dsp:txXfrm>
    </dsp:sp>
    <dsp:sp modelId="{AF270181-D0DC-49BD-AD18-9C687B8B7478}">
      <dsp:nvSpPr>
        <dsp:cNvPr id="0" name=""/>
        <dsp:cNvSpPr/>
      </dsp:nvSpPr>
      <dsp:spPr>
        <a:xfrm>
          <a:off x="3733663" y="776573"/>
          <a:ext cx="3275113" cy="3606415"/>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Could not afford mortgage (22%)</a:t>
          </a:r>
          <a:endParaRPr lang="en-US" sz="2200" kern="1200" dirty="0"/>
        </a:p>
        <a:p>
          <a:pPr marL="228600" lvl="1" indent="-228600" algn="l" defTabSz="977900">
            <a:lnSpc>
              <a:spcPct val="90000"/>
            </a:lnSpc>
            <a:spcBef>
              <a:spcPct val="0"/>
            </a:spcBef>
            <a:spcAft>
              <a:spcPct val="15000"/>
            </a:spcAft>
            <a:buChar char="••"/>
          </a:pPr>
          <a:r>
            <a:rPr lang="en-US" sz="2200" kern="1200" dirty="0" smtClean="0"/>
            <a:t>Job/income uncertainty (13%)</a:t>
          </a:r>
          <a:endParaRPr lang="en-US" sz="2200" kern="1200" dirty="0"/>
        </a:p>
        <a:p>
          <a:pPr marL="228600" lvl="1" indent="-228600" algn="l" defTabSz="977900">
            <a:lnSpc>
              <a:spcPct val="90000"/>
            </a:lnSpc>
            <a:spcBef>
              <a:spcPct val="0"/>
            </a:spcBef>
            <a:spcAft>
              <a:spcPct val="15000"/>
            </a:spcAft>
            <a:buChar char="••"/>
          </a:pPr>
          <a:r>
            <a:rPr lang="en-US" sz="2200" kern="1200" dirty="0" smtClean="0"/>
            <a:t>Loss of household income (12%)</a:t>
          </a:r>
          <a:endParaRPr lang="en-US" sz="2200" kern="1200" dirty="0"/>
        </a:p>
        <a:p>
          <a:pPr marL="228600" lvl="1" indent="-228600" algn="l" defTabSz="977900">
            <a:lnSpc>
              <a:spcPct val="90000"/>
            </a:lnSpc>
            <a:spcBef>
              <a:spcPct val="0"/>
            </a:spcBef>
            <a:spcAft>
              <a:spcPct val="15000"/>
            </a:spcAft>
            <a:buChar char="••"/>
          </a:pPr>
          <a:r>
            <a:rPr lang="en-US" sz="2200" kern="1200" dirty="0" smtClean="0"/>
            <a:t>Low prices allowed upgrade (7%)</a:t>
          </a:r>
          <a:endParaRPr lang="en-US" sz="2200" kern="1200" dirty="0"/>
        </a:p>
        <a:p>
          <a:pPr marL="228600" lvl="1" indent="-228600" algn="l" defTabSz="977900">
            <a:lnSpc>
              <a:spcPct val="90000"/>
            </a:lnSpc>
            <a:spcBef>
              <a:spcPct val="0"/>
            </a:spcBef>
            <a:spcAft>
              <a:spcPct val="15000"/>
            </a:spcAft>
            <a:buChar char="••"/>
          </a:pPr>
          <a:r>
            <a:rPr lang="en-US" sz="2200" kern="1200" dirty="0" smtClean="0"/>
            <a:t>Mortgage is too expensive (7%)</a:t>
          </a:r>
          <a:endParaRPr lang="en-US" sz="2200" kern="1200" dirty="0"/>
        </a:p>
      </dsp:txBody>
      <dsp:txXfrm>
        <a:off x="3733663" y="776573"/>
        <a:ext cx="3275113" cy="3606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C02EC-7A82-42C6-B6D3-F45AEB175162}">
      <dsp:nvSpPr>
        <dsp:cNvPr id="0" name=""/>
        <dsp:cNvSpPr/>
      </dsp:nvSpPr>
      <dsp:spPr>
        <a:xfrm>
          <a:off x="0" y="707703"/>
          <a:ext cx="3348594" cy="393952"/>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E76B105-F216-4B9F-A2D7-5A58AD72CBA4}">
      <dsp:nvSpPr>
        <dsp:cNvPr id="0" name=""/>
        <dsp:cNvSpPr/>
      </dsp:nvSpPr>
      <dsp:spPr>
        <a:xfrm>
          <a:off x="659" y="855656"/>
          <a:ext cx="245999" cy="2459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E984F9A-78DA-4C4A-98AC-8BCA521FF26F}">
      <dsp:nvSpPr>
        <dsp:cNvPr id="0" name=""/>
        <dsp:cNvSpPr/>
      </dsp:nvSpPr>
      <dsp:spPr>
        <a:xfrm>
          <a:off x="659" y="0"/>
          <a:ext cx="3348594" cy="70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53340" rIns="80010" bIns="53340" numCol="1" spcCol="1270" anchor="ctr" anchorCtr="0">
          <a:noAutofit/>
        </a:bodyPr>
        <a:lstStyle/>
        <a:p>
          <a:pPr lvl="0" algn="l" defTabSz="1866900">
            <a:lnSpc>
              <a:spcPct val="90000"/>
            </a:lnSpc>
            <a:spcBef>
              <a:spcPct val="0"/>
            </a:spcBef>
            <a:spcAft>
              <a:spcPct val="35000"/>
            </a:spcAft>
          </a:pPr>
          <a:r>
            <a:rPr lang="en-US" sz="4200" kern="1200" dirty="0" smtClean="0"/>
            <a:t>Buyers</a:t>
          </a:r>
          <a:endParaRPr lang="en-US" sz="4200" kern="1200" dirty="0"/>
        </a:p>
      </dsp:txBody>
      <dsp:txXfrm>
        <a:off x="659" y="0"/>
        <a:ext cx="3348594" cy="707703"/>
      </dsp:txXfrm>
    </dsp:sp>
    <dsp:sp modelId="{E10DD562-CB95-4386-BC41-EC305710A010}">
      <dsp:nvSpPr>
        <dsp:cNvPr id="0" name=""/>
        <dsp:cNvSpPr/>
      </dsp:nvSpPr>
      <dsp:spPr>
        <a:xfrm>
          <a:off x="659" y="1429074"/>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2D01F18-5860-4951-853E-45FBC73CDC7C}">
      <dsp:nvSpPr>
        <dsp:cNvPr id="0" name=""/>
        <dsp:cNvSpPr/>
      </dsp:nvSpPr>
      <dsp:spPr>
        <a:xfrm>
          <a:off x="235060" y="1265365"/>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Most responsive (28%)</a:t>
          </a:r>
          <a:endParaRPr lang="en-US" sz="1700" kern="1200" dirty="0"/>
        </a:p>
      </dsp:txBody>
      <dsp:txXfrm>
        <a:off x="235060" y="1265365"/>
        <a:ext cx="3114192" cy="573412"/>
      </dsp:txXfrm>
    </dsp:sp>
    <dsp:sp modelId="{522DEA97-5A99-4300-8721-94683564AD6F}">
      <dsp:nvSpPr>
        <dsp:cNvPr id="0" name=""/>
        <dsp:cNvSpPr/>
      </dsp:nvSpPr>
      <dsp:spPr>
        <a:xfrm>
          <a:off x="659" y="2002486"/>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9218129-9680-4630-A1D8-A8364EA42AE9}">
      <dsp:nvSpPr>
        <dsp:cNvPr id="0" name=""/>
        <dsp:cNvSpPr/>
      </dsp:nvSpPr>
      <dsp:spPr>
        <a:xfrm>
          <a:off x="235060" y="1838777"/>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Worked with agent before (18%)</a:t>
          </a:r>
          <a:endParaRPr lang="en-US" sz="1700" kern="1200" dirty="0"/>
        </a:p>
      </dsp:txBody>
      <dsp:txXfrm>
        <a:off x="235060" y="1838777"/>
        <a:ext cx="3114192" cy="573412"/>
      </dsp:txXfrm>
    </dsp:sp>
    <dsp:sp modelId="{D765E4DF-F75C-4BA5-A0B3-76EB18B423FE}">
      <dsp:nvSpPr>
        <dsp:cNvPr id="0" name=""/>
        <dsp:cNvSpPr/>
      </dsp:nvSpPr>
      <dsp:spPr>
        <a:xfrm>
          <a:off x="659" y="2575898"/>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FDA6F8F-25C4-4C73-BC83-186E6F5CEE5F}">
      <dsp:nvSpPr>
        <dsp:cNvPr id="0" name=""/>
        <dsp:cNvSpPr/>
      </dsp:nvSpPr>
      <dsp:spPr>
        <a:xfrm>
          <a:off x="235060" y="2412189"/>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1</a:t>
          </a:r>
          <a:r>
            <a:rPr lang="en-US" sz="1700" kern="1200" baseline="30000" dirty="0" smtClean="0"/>
            <a:t>st</a:t>
          </a:r>
          <a:r>
            <a:rPr lang="en-US" sz="1700" kern="1200" dirty="0" smtClean="0"/>
            <a:t> to respond (17%)</a:t>
          </a:r>
          <a:endParaRPr lang="en-US" sz="1700" kern="1200" dirty="0"/>
        </a:p>
      </dsp:txBody>
      <dsp:txXfrm>
        <a:off x="235060" y="2412189"/>
        <a:ext cx="3114192" cy="573412"/>
      </dsp:txXfrm>
    </dsp:sp>
    <dsp:sp modelId="{BE8E11F2-4C0A-4A9B-BF74-A8C04C4A5D69}">
      <dsp:nvSpPr>
        <dsp:cNvPr id="0" name=""/>
        <dsp:cNvSpPr/>
      </dsp:nvSpPr>
      <dsp:spPr>
        <a:xfrm>
          <a:off x="659" y="3149310"/>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227C390-A794-447F-9F70-4FAE5C2DEFBB}">
      <dsp:nvSpPr>
        <dsp:cNvPr id="0" name=""/>
        <dsp:cNvSpPr/>
      </dsp:nvSpPr>
      <dsp:spPr>
        <a:xfrm>
          <a:off x="235060" y="2985601"/>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Most aggressive (16%)</a:t>
          </a:r>
          <a:endParaRPr lang="en-US" sz="1700" kern="1200" dirty="0"/>
        </a:p>
      </dsp:txBody>
      <dsp:txXfrm>
        <a:off x="235060" y="2985601"/>
        <a:ext cx="3114192" cy="573412"/>
      </dsp:txXfrm>
    </dsp:sp>
    <dsp:sp modelId="{E8E7EF1A-A229-4612-9230-EE525E2A10FB}">
      <dsp:nvSpPr>
        <dsp:cNvPr id="0" name=""/>
        <dsp:cNvSpPr/>
      </dsp:nvSpPr>
      <dsp:spPr>
        <a:xfrm>
          <a:off x="3516683" y="707703"/>
          <a:ext cx="3348594" cy="393952"/>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CB52AE4-6916-4C14-B7EA-46956FC1C554}">
      <dsp:nvSpPr>
        <dsp:cNvPr id="0" name=""/>
        <dsp:cNvSpPr/>
      </dsp:nvSpPr>
      <dsp:spPr>
        <a:xfrm>
          <a:off x="3516683" y="855656"/>
          <a:ext cx="245999" cy="2459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227838E-031C-4CA1-9A10-720014846A6C}">
      <dsp:nvSpPr>
        <dsp:cNvPr id="0" name=""/>
        <dsp:cNvSpPr/>
      </dsp:nvSpPr>
      <dsp:spPr>
        <a:xfrm>
          <a:off x="3516683" y="0"/>
          <a:ext cx="3348594" cy="70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53340" rIns="80010" bIns="53340" numCol="1" spcCol="1270" anchor="ctr" anchorCtr="0">
          <a:noAutofit/>
        </a:bodyPr>
        <a:lstStyle/>
        <a:p>
          <a:pPr lvl="0" algn="l" defTabSz="1866900">
            <a:lnSpc>
              <a:spcPct val="90000"/>
            </a:lnSpc>
            <a:spcBef>
              <a:spcPct val="0"/>
            </a:spcBef>
            <a:spcAft>
              <a:spcPct val="35000"/>
            </a:spcAft>
          </a:pPr>
          <a:r>
            <a:rPr lang="en-US" sz="4200" kern="1200" dirty="0" smtClean="0"/>
            <a:t>Sellers</a:t>
          </a:r>
          <a:endParaRPr lang="en-US" sz="4200" kern="1200" dirty="0"/>
        </a:p>
      </dsp:txBody>
      <dsp:txXfrm>
        <a:off x="3516683" y="0"/>
        <a:ext cx="3348594" cy="707703"/>
      </dsp:txXfrm>
    </dsp:sp>
    <dsp:sp modelId="{B2D9554E-36ED-48AC-A661-78AA9BBC12BB}">
      <dsp:nvSpPr>
        <dsp:cNvPr id="0" name=""/>
        <dsp:cNvSpPr/>
      </dsp:nvSpPr>
      <dsp:spPr>
        <a:xfrm>
          <a:off x="3516683" y="1429074"/>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BC2B1F5-EA6E-44D0-B075-3A534E46F2D1}">
      <dsp:nvSpPr>
        <dsp:cNvPr id="0" name=""/>
        <dsp:cNvSpPr/>
      </dsp:nvSpPr>
      <dsp:spPr>
        <a:xfrm>
          <a:off x="3751084" y="1265365"/>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1</a:t>
          </a:r>
          <a:r>
            <a:rPr lang="en-US" sz="1700" kern="1200" baseline="30000" dirty="0" smtClean="0"/>
            <a:t>st</a:t>
          </a:r>
          <a:r>
            <a:rPr lang="en-US" sz="1700" kern="1200" dirty="0" smtClean="0"/>
            <a:t> to respond (21%)</a:t>
          </a:r>
          <a:endParaRPr lang="en-US" sz="1700" kern="1200" dirty="0"/>
        </a:p>
      </dsp:txBody>
      <dsp:txXfrm>
        <a:off x="3751084" y="1265365"/>
        <a:ext cx="3114192" cy="573412"/>
      </dsp:txXfrm>
    </dsp:sp>
    <dsp:sp modelId="{5779D365-7EDA-4EBB-B7E7-606BFC3E8FC3}">
      <dsp:nvSpPr>
        <dsp:cNvPr id="0" name=""/>
        <dsp:cNvSpPr/>
      </dsp:nvSpPr>
      <dsp:spPr>
        <a:xfrm>
          <a:off x="3516683" y="2002486"/>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63ED5E3-F234-48B1-9ADC-564E5BABE51B}">
      <dsp:nvSpPr>
        <dsp:cNvPr id="0" name=""/>
        <dsp:cNvSpPr/>
      </dsp:nvSpPr>
      <dsp:spPr>
        <a:xfrm>
          <a:off x="3751084" y="1838777"/>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Most responsive (21%)</a:t>
          </a:r>
          <a:endParaRPr lang="en-US" sz="1700" kern="1200" dirty="0"/>
        </a:p>
      </dsp:txBody>
      <dsp:txXfrm>
        <a:off x="3751084" y="1838777"/>
        <a:ext cx="3114192" cy="573412"/>
      </dsp:txXfrm>
    </dsp:sp>
    <dsp:sp modelId="{13585DEF-3AA2-44A2-9E74-E571DA919575}">
      <dsp:nvSpPr>
        <dsp:cNvPr id="0" name=""/>
        <dsp:cNvSpPr/>
      </dsp:nvSpPr>
      <dsp:spPr>
        <a:xfrm>
          <a:off x="3516683" y="2575898"/>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74DD91A-2390-4E27-8CFA-0100DA452000}">
      <dsp:nvSpPr>
        <dsp:cNvPr id="0" name=""/>
        <dsp:cNvSpPr/>
      </dsp:nvSpPr>
      <dsp:spPr>
        <a:xfrm>
          <a:off x="3751084" y="2412189"/>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Most aggressive (19%)</a:t>
          </a:r>
          <a:endParaRPr lang="en-US" sz="1700" kern="1200" dirty="0"/>
        </a:p>
      </dsp:txBody>
      <dsp:txXfrm>
        <a:off x="3751084" y="2412189"/>
        <a:ext cx="3114192" cy="573412"/>
      </dsp:txXfrm>
    </dsp:sp>
    <dsp:sp modelId="{A4EF731B-0390-4878-9A04-42D91FF14DD6}">
      <dsp:nvSpPr>
        <dsp:cNvPr id="0" name=""/>
        <dsp:cNvSpPr/>
      </dsp:nvSpPr>
      <dsp:spPr>
        <a:xfrm>
          <a:off x="3516683" y="3149310"/>
          <a:ext cx="245993" cy="2459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5BE1BDC-D6B4-4F36-A355-B9CDC8F92A2A}">
      <dsp:nvSpPr>
        <dsp:cNvPr id="0" name=""/>
        <dsp:cNvSpPr/>
      </dsp:nvSpPr>
      <dsp:spPr>
        <a:xfrm>
          <a:off x="3751084" y="2985601"/>
          <a:ext cx="3114192" cy="57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Worked with agent before (11%)</a:t>
          </a:r>
          <a:endParaRPr lang="en-US" sz="1700" kern="1200" dirty="0"/>
        </a:p>
      </dsp:txBody>
      <dsp:txXfrm>
        <a:off x="3751084" y="2985601"/>
        <a:ext cx="3114192" cy="573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EDD5-EB03-41E8-9347-43415350E8E7}">
      <dsp:nvSpPr>
        <dsp:cNvPr id="0" name=""/>
        <dsp:cNvSpPr/>
      </dsp:nvSpPr>
      <dsp:spPr>
        <a:xfrm>
          <a:off x="920975" y="778691"/>
          <a:ext cx="7181371" cy="3711288"/>
        </a:xfrm>
        <a:prstGeom prst="rect">
          <a:avLst/>
        </a:prstGeom>
        <a:solidFill>
          <a:schemeClr val="accent2">
            <a:tint val="50000"/>
            <a:hueOff val="0"/>
            <a:satOff val="0"/>
            <a:lumOff val="0"/>
            <a:alphaOff val="0"/>
          </a:schemeClr>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3B966F8-3E49-4C07-A0C4-3155B67AA1F1}">
      <dsp:nvSpPr>
        <dsp:cNvPr id="0" name=""/>
        <dsp:cNvSpPr/>
      </dsp:nvSpPr>
      <dsp:spPr>
        <a:xfrm>
          <a:off x="1135590" y="1212731"/>
          <a:ext cx="3334797" cy="317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US" sz="2100" kern="1200" dirty="0" smtClean="0"/>
            <a:t>Worked hard (55%)</a:t>
          </a:r>
        </a:p>
        <a:p>
          <a:pPr lvl="0" algn="l" defTabSz="933450">
            <a:lnSpc>
              <a:spcPct val="90000"/>
            </a:lnSpc>
            <a:spcBef>
              <a:spcPct val="0"/>
            </a:spcBef>
            <a:spcAft>
              <a:spcPct val="35000"/>
            </a:spcAft>
          </a:pPr>
          <a:r>
            <a:rPr lang="en-US" sz="2100" kern="1200" dirty="0" smtClean="0"/>
            <a:t>Helped find best home (55%)</a:t>
          </a:r>
        </a:p>
        <a:p>
          <a:pPr lvl="0" algn="l" defTabSz="933450">
            <a:lnSpc>
              <a:spcPct val="90000"/>
            </a:lnSpc>
            <a:spcBef>
              <a:spcPct val="0"/>
            </a:spcBef>
            <a:spcAft>
              <a:spcPct val="35000"/>
            </a:spcAft>
          </a:pPr>
          <a:r>
            <a:rPr lang="en-US" sz="2100" kern="1200" dirty="0" smtClean="0"/>
            <a:t>Quick to respond (31%)</a:t>
          </a:r>
        </a:p>
        <a:p>
          <a:pPr lvl="0" algn="l" defTabSz="933450">
            <a:lnSpc>
              <a:spcPct val="90000"/>
            </a:lnSpc>
            <a:spcBef>
              <a:spcPct val="0"/>
            </a:spcBef>
            <a:spcAft>
              <a:spcPct val="35000"/>
            </a:spcAft>
          </a:pPr>
          <a:r>
            <a:rPr lang="en-US" sz="2100" kern="1200" dirty="0" smtClean="0"/>
            <a:t>Negotiated good deal (29%)</a:t>
          </a:r>
        </a:p>
        <a:p>
          <a:pPr lvl="0" algn="l" defTabSz="933450">
            <a:lnSpc>
              <a:spcPct val="90000"/>
            </a:lnSpc>
            <a:spcBef>
              <a:spcPct val="0"/>
            </a:spcBef>
            <a:spcAft>
              <a:spcPct val="35000"/>
            </a:spcAft>
          </a:pPr>
          <a:r>
            <a:rPr lang="en-US" sz="2100" kern="1200" dirty="0" smtClean="0"/>
            <a:t>Listened to needs (20%)</a:t>
          </a:r>
          <a:endParaRPr lang="en-US" sz="2100" kern="1200" dirty="0"/>
        </a:p>
      </dsp:txBody>
      <dsp:txXfrm>
        <a:off x="1135590" y="1212731"/>
        <a:ext cx="3334797" cy="3174962"/>
      </dsp:txXfrm>
    </dsp:sp>
    <dsp:sp modelId="{E23FAE18-FECD-4DB7-9570-CE09B64088CB}">
      <dsp:nvSpPr>
        <dsp:cNvPr id="0" name=""/>
        <dsp:cNvSpPr/>
      </dsp:nvSpPr>
      <dsp:spPr>
        <a:xfrm>
          <a:off x="4544678" y="1212731"/>
          <a:ext cx="3334797" cy="317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r" defTabSz="933450">
            <a:lnSpc>
              <a:spcPct val="90000"/>
            </a:lnSpc>
            <a:spcBef>
              <a:spcPct val="0"/>
            </a:spcBef>
            <a:spcAft>
              <a:spcPct val="35000"/>
            </a:spcAft>
          </a:pPr>
          <a:r>
            <a:rPr lang="en-US" sz="2100" kern="1200" dirty="0" smtClean="0"/>
            <a:t>Slow response (51%)</a:t>
          </a:r>
        </a:p>
        <a:p>
          <a:pPr lvl="0" algn="r" defTabSz="933450">
            <a:lnSpc>
              <a:spcPct val="90000"/>
            </a:lnSpc>
            <a:spcBef>
              <a:spcPct val="0"/>
            </a:spcBef>
            <a:spcAft>
              <a:spcPct val="35000"/>
            </a:spcAft>
          </a:pPr>
          <a:r>
            <a:rPr lang="en-US" sz="2100" kern="1200" dirty="0" smtClean="0"/>
            <a:t>Communication problems (19%)</a:t>
          </a:r>
        </a:p>
        <a:p>
          <a:pPr lvl="0" algn="r" defTabSz="933450">
            <a:lnSpc>
              <a:spcPct val="90000"/>
            </a:lnSpc>
            <a:spcBef>
              <a:spcPct val="0"/>
            </a:spcBef>
            <a:spcAft>
              <a:spcPct val="35000"/>
            </a:spcAft>
          </a:pPr>
          <a:r>
            <a:rPr lang="en-US" sz="2100" kern="1200" dirty="0" smtClean="0"/>
            <a:t>Didn’t communicate effectively (14%)</a:t>
          </a:r>
        </a:p>
        <a:p>
          <a:pPr lvl="0" algn="r" defTabSz="933450">
            <a:lnSpc>
              <a:spcPct val="90000"/>
            </a:lnSpc>
            <a:spcBef>
              <a:spcPct val="0"/>
            </a:spcBef>
            <a:spcAft>
              <a:spcPct val="35000"/>
            </a:spcAft>
          </a:pPr>
          <a:r>
            <a:rPr lang="en-US" sz="2100" kern="1200" dirty="0" smtClean="0"/>
            <a:t>Didn’t negotiate aggressively (12%)</a:t>
          </a:r>
        </a:p>
        <a:p>
          <a:pPr lvl="0" algn="r" defTabSz="933450">
            <a:lnSpc>
              <a:spcPct val="90000"/>
            </a:lnSpc>
            <a:spcBef>
              <a:spcPct val="0"/>
            </a:spcBef>
            <a:spcAft>
              <a:spcPct val="35000"/>
            </a:spcAft>
          </a:pPr>
          <a:r>
            <a:rPr lang="en-US" sz="2100" kern="1200" dirty="0" smtClean="0"/>
            <a:t>Wasted time with homes I’m not likely to buy (3%)</a:t>
          </a:r>
          <a:endParaRPr lang="en-US" sz="2100" kern="1200" dirty="0"/>
        </a:p>
      </dsp:txBody>
      <dsp:txXfrm>
        <a:off x="4544678" y="1212731"/>
        <a:ext cx="3334797" cy="3174962"/>
      </dsp:txXfrm>
    </dsp:sp>
    <dsp:sp modelId="{FCC3CDB4-CECD-4B55-98A5-FB28397A040D}">
      <dsp:nvSpPr>
        <dsp:cNvPr id="0" name=""/>
        <dsp:cNvSpPr/>
      </dsp:nvSpPr>
      <dsp:spPr>
        <a:xfrm>
          <a:off x="178074" y="35981"/>
          <a:ext cx="1403256" cy="1403256"/>
        </a:xfrm>
        <a:prstGeom prst="plus">
          <a:avLst>
            <a:gd name="adj" fmla="val 3281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3277AC8-DEF5-4D08-94F1-2D2513278028}">
      <dsp:nvSpPr>
        <dsp:cNvPr id="0" name=""/>
        <dsp:cNvSpPr/>
      </dsp:nvSpPr>
      <dsp:spPr>
        <a:xfrm>
          <a:off x="7111812" y="540626"/>
          <a:ext cx="1320711" cy="452596"/>
        </a:xfrm>
        <a:prstGeom prst="rect">
          <a:avLst/>
        </a:prstGeom>
        <a:solidFill>
          <a:schemeClr val="accent2">
            <a:hueOff val="2291055"/>
            <a:satOff val="4519"/>
            <a:lumOff val="8039"/>
            <a:alphaOff val="0"/>
          </a:schemeClr>
        </a:solidFill>
        <a:ln w="9525" cap="flat" cmpd="sng" algn="ctr">
          <a:solidFill>
            <a:schemeClr val="accent2">
              <a:hueOff val="2291055"/>
              <a:satOff val="4519"/>
              <a:lumOff val="803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AD503C7-B71B-4A10-9221-305C7357F4EA}">
      <dsp:nvSpPr>
        <dsp:cNvPr id="0" name=""/>
        <dsp:cNvSpPr/>
      </dsp:nvSpPr>
      <dsp:spPr>
        <a:xfrm>
          <a:off x="4511660" y="1219520"/>
          <a:ext cx="825" cy="3032394"/>
        </a:xfrm>
        <a:prstGeom prst="line">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EDD5-EB03-41E8-9347-43415350E8E7}">
      <dsp:nvSpPr>
        <dsp:cNvPr id="0" name=""/>
        <dsp:cNvSpPr/>
      </dsp:nvSpPr>
      <dsp:spPr>
        <a:xfrm>
          <a:off x="920975" y="778691"/>
          <a:ext cx="7181371" cy="3711288"/>
        </a:xfrm>
        <a:prstGeom prst="rect">
          <a:avLst/>
        </a:prstGeom>
        <a:solidFill>
          <a:schemeClr val="accent2">
            <a:tint val="50000"/>
            <a:hueOff val="0"/>
            <a:satOff val="0"/>
            <a:lumOff val="0"/>
            <a:alphaOff val="0"/>
          </a:schemeClr>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3B966F8-3E49-4C07-A0C4-3155B67AA1F1}">
      <dsp:nvSpPr>
        <dsp:cNvPr id="0" name=""/>
        <dsp:cNvSpPr/>
      </dsp:nvSpPr>
      <dsp:spPr>
        <a:xfrm>
          <a:off x="1135590" y="1212731"/>
          <a:ext cx="3334797" cy="317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US" sz="2100" kern="1200" dirty="0" smtClean="0"/>
            <a:t>Negotiated good deal</a:t>
          </a:r>
        </a:p>
        <a:p>
          <a:pPr lvl="0" algn="l" defTabSz="933450">
            <a:lnSpc>
              <a:spcPct val="90000"/>
            </a:lnSpc>
            <a:spcBef>
              <a:spcPct val="0"/>
            </a:spcBef>
            <a:spcAft>
              <a:spcPct val="35000"/>
            </a:spcAft>
          </a:pPr>
          <a:r>
            <a:rPr lang="en-US" sz="2100" kern="1200" dirty="0" smtClean="0"/>
            <a:t>Got the best price for the home</a:t>
          </a:r>
        </a:p>
        <a:p>
          <a:pPr lvl="0" algn="l" defTabSz="933450">
            <a:lnSpc>
              <a:spcPct val="90000"/>
            </a:lnSpc>
            <a:spcBef>
              <a:spcPct val="0"/>
            </a:spcBef>
            <a:spcAft>
              <a:spcPct val="35000"/>
            </a:spcAft>
          </a:pPr>
          <a:r>
            <a:rPr lang="en-US" sz="2100" kern="1200" dirty="0" smtClean="0"/>
            <a:t>Worked hard</a:t>
          </a:r>
        </a:p>
        <a:p>
          <a:pPr lvl="0" algn="l" defTabSz="933450">
            <a:lnSpc>
              <a:spcPct val="90000"/>
            </a:lnSpc>
            <a:spcBef>
              <a:spcPct val="0"/>
            </a:spcBef>
            <a:spcAft>
              <a:spcPct val="35000"/>
            </a:spcAft>
          </a:pPr>
          <a:r>
            <a:rPr lang="en-US" sz="2100" kern="1200" dirty="0" smtClean="0"/>
            <a:t>Listened to needs</a:t>
          </a:r>
        </a:p>
        <a:p>
          <a:pPr lvl="0" algn="l" defTabSz="933450">
            <a:lnSpc>
              <a:spcPct val="90000"/>
            </a:lnSpc>
            <a:spcBef>
              <a:spcPct val="0"/>
            </a:spcBef>
            <a:spcAft>
              <a:spcPct val="35000"/>
            </a:spcAft>
          </a:pPr>
          <a:r>
            <a:rPr lang="en-US" sz="2100" kern="1200" dirty="0" smtClean="0"/>
            <a:t>Quick to respond</a:t>
          </a:r>
        </a:p>
        <a:p>
          <a:pPr lvl="0" algn="l" defTabSz="933450">
            <a:lnSpc>
              <a:spcPct val="90000"/>
            </a:lnSpc>
            <a:spcBef>
              <a:spcPct val="0"/>
            </a:spcBef>
            <a:spcAft>
              <a:spcPct val="35000"/>
            </a:spcAft>
          </a:pPr>
          <a:r>
            <a:rPr lang="en-US" sz="2100" kern="1200" dirty="0" smtClean="0"/>
            <a:t>Sold home quickly</a:t>
          </a:r>
        </a:p>
        <a:p>
          <a:pPr lvl="0" algn="l" defTabSz="933450">
            <a:lnSpc>
              <a:spcPct val="90000"/>
            </a:lnSpc>
            <a:spcBef>
              <a:spcPct val="0"/>
            </a:spcBef>
            <a:spcAft>
              <a:spcPct val="35000"/>
            </a:spcAft>
          </a:pPr>
          <a:r>
            <a:rPr lang="en-US" sz="2100" kern="1200" dirty="0" smtClean="0"/>
            <a:t>Kept updated on transaction</a:t>
          </a:r>
          <a:endParaRPr lang="en-US" sz="2100" kern="1200" dirty="0"/>
        </a:p>
      </dsp:txBody>
      <dsp:txXfrm>
        <a:off x="1135590" y="1212731"/>
        <a:ext cx="3334797" cy="3174962"/>
      </dsp:txXfrm>
    </dsp:sp>
    <dsp:sp modelId="{E23FAE18-FECD-4DB7-9570-CE09B64088CB}">
      <dsp:nvSpPr>
        <dsp:cNvPr id="0" name=""/>
        <dsp:cNvSpPr/>
      </dsp:nvSpPr>
      <dsp:spPr>
        <a:xfrm>
          <a:off x="4544678" y="1212731"/>
          <a:ext cx="3334797" cy="317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r" defTabSz="933450">
            <a:lnSpc>
              <a:spcPct val="90000"/>
            </a:lnSpc>
            <a:spcBef>
              <a:spcPct val="0"/>
            </a:spcBef>
            <a:spcAft>
              <a:spcPct val="35000"/>
            </a:spcAft>
          </a:pPr>
          <a:r>
            <a:rPr lang="en-US" sz="2100" kern="1200" dirty="0" smtClean="0"/>
            <a:t>House took too long to sell</a:t>
          </a:r>
        </a:p>
        <a:p>
          <a:pPr lvl="0" algn="r" defTabSz="933450">
            <a:lnSpc>
              <a:spcPct val="90000"/>
            </a:lnSpc>
            <a:spcBef>
              <a:spcPct val="0"/>
            </a:spcBef>
            <a:spcAft>
              <a:spcPct val="35000"/>
            </a:spcAft>
          </a:pPr>
          <a:r>
            <a:rPr lang="en-US" sz="2100" kern="1200" dirty="0" smtClean="0"/>
            <a:t>Didn’t get desired price</a:t>
          </a:r>
        </a:p>
        <a:p>
          <a:pPr lvl="0" algn="r" defTabSz="933450">
            <a:lnSpc>
              <a:spcPct val="90000"/>
            </a:lnSpc>
            <a:spcBef>
              <a:spcPct val="0"/>
            </a:spcBef>
            <a:spcAft>
              <a:spcPct val="35000"/>
            </a:spcAft>
          </a:pPr>
          <a:r>
            <a:rPr lang="en-US" sz="2100" kern="1200" dirty="0" smtClean="0"/>
            <a:t>Didn’t communicate effectively/efficiently</a:t>
          </a:r>
          <a:endParaRPr lang="en-US" sz="2100" kern="1200" dirty="0"/>
        </a:p>
      </dsp:txBody>
      <dsp:txXfrm>
        <a:off x="4544678" y="1212731"/>
        <a:ext cx="3334797" cy="3174962"/>
      </dsp:txXfrm>
    </dsp:sp>
    <dsp:sp modelId="{FCC3CDB4-CECD-4B55-98A5-FB28397A040D}">
      <dsp:nvSpPr>
        <dsp:cNvPr id="0" name=""/>
        <dsp:cNvSpPr/>
      </dsp:nvSpPr>
      <dsp:spPr>
        <a:xfrm>
          <a:off x="178074" y="35981"/>
          <a:ext cx="1403256" cy="1403256"/>
        </a:xfrm>
        <a:prstGeom prst="plus">
          <a:avLst>
            <a:gd name="adj" fmla="val 3281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3277AC8-DEF5-4D08-94F1-2D2513278028}">
      <dsp:nvSpPr>
        <dsp:cNvPr id="0" name=""/>
        <dsp:cNvSpPr/>
      </dsp:nvSpPr>
      <dsp:spPr>
        <a:xfrm>
          <a:off x="7111812" y="540626"/>
          <a:ext cx="1320711" cy="452596"/>
        </a:xfrm>
        <a:prstGeom prst="rect">
          <a:avLst/>
        </a:prstGeom>
        <a:solidFill>
          <a:schemeClr val="accent2">
            <a:hueOff val="2291055"/>
            <a:satOff val="4519"/>
            <a:lumOff val="8039"/>
            <a:alphaOff val="0"/>
          </a:schemeClr>
        </a:solidFill>
        <a:ln w="9525" cap="flat" cmpd="sng" algn="ctr">
          <a:solidFill>
            <a:schemeClr val="accent2">
              <a:hueOff val="2291055"/>
              <a:satOff val="4519"/>
              <a:lumOff val="803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AD503C7-B71B-4A10-9221-305C7357F4EA}">
      <dsp:nvSpPr>
        <dsp:cNvPr id="0" name=""/>
        <dsp:cNvSpPr/>
      </dsp:nvSpPr>
      <dsp:spPr>
        <a:xfrm>
          <a:off x="4511660" y="1219520"/>
          <a:ext cx="825" cy="3032394"/>
        </a:xfrm>
        <a:prstGeom prst="line">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DF91-45D5-4177-BD97-000E5B0343AC}">
      <dsp:nvSpPr>
        <dsp:cNvPr id="0" name=""/>
        <dsp:cNvSpPr/>
      </dsp:nvSpPr>
      <dsp:spPr>
        <a:xfrm>
          <a:off x="2743200" y="0"/>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L.A.</a:t>
          </a:r>
          <a:endParaRPr lang="en-US" sz="6500" kern="1200" dirty="0"/>
        </a:p>
      </dsp:txBody>
      <dsp:txXfrm>
        <a:off x="2743200" y="0"/>
        <a:ext cx="2743199" cy="1508654"/>
      </dsp:txXfrm>
    </dsp:sp>
    <dsp:sp modelId="{46758578-B4F4-4C92-9402-F8FD0235E95D}">
      <dsp:nvSpPr>
        <dsp:cNvPr id="0" name=""/>
        <dsp:cNvSpPr/>
      </dsp:nvSpPr>
      <dsp:spPr>
        <a:xfrm>
          <a:off x="1371600" y="1508654"/>
          <a:ext cx="54863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San Diego</a:t>
          </a:r>
          <a:endParaRPr lang="en-US" sz="6500" kern="1200" dirty="0"/>
        </a:p>
      </dsp:txBody>
      <dsp:txXfrm>
        <a:off x="2331720" y="1508654"/>
        <a:ext cx="3566160" cy="1508654"/>
      </dsp:txXfrm>
    </dsp:sp>
    <dsp:sp modelId="{49A6E5A5-046C-4068-9AD6-4042E046DE30}">
      <dsp:nvSpPr>
        <dsp:cNvPr id="0" name=""/>
        <dsp:cNvSpPr/>
      </dsp:nvSpPr>
      <dsp:spPr>
        <a:xfrm>
          <a:off x="0" y="3017308"/>
          <a:ext cx="8229600"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Riverside</a:t>
          </a:r>
          <a:endParaRPr lang="en-US" sz="6500" kern="1200" dirty="0"/>
        </a:p>
      </dsp:txBody>
      <dsp:txXfrm>
        <a:off x="1440179" y="3017308"/>
        <a:ext cx="5349240"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0.50275</cdr:x>
      <cdr:y>0.49325</cdr:y>
    </cdr:from>
    <cdr:to>
      <cdr:x>0.506</cdr:x>
      <cdr:y>0.56925</cdr:y>
    </cdr:to>
    <cdr:sp macro="" textlink="">
      <cdr:nvSpPr>
        <cdr:cNvPr id="1025" name="Text Box 1"/>
        <cdr:cNvSpPr txBox="1">
          <a:spLocks xmlns:a="http://schemas.openxmlformats.org/drawingml/2006/main" noChangeArrowheads="1"/>
        </cdr:cNvSpPr>
      </cdr:nvSpPr>
      <cdr:spPr bwMode="auto">
        <a:xfrm xmlns:a="http://schemas.openxmlformats.org/drawingml/2006/main">
          <a:off x="4314613" y="2720261"/>
          <a:ext cx="27892" cy="41913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0.31052</cdr:x>
      <cdr:y>0.28747</cdr:y>
    </cdr:from>
    <cdr:to>
      <cdr:x>0.41978</cdr:x>
      <cdr:y>0.70435</cdr:y>
    </cdr:to>
    <cdr:grpSp>
      <cdr:nvGrpSpPr>
        <cdr:cNvPr id="2" name="Group 1"/>
        <cdr:cNvGrpSpPr/>
      </cdr:nvGrpSpPr>
      <cdr:grpSpPr>
        <a:xfrm xmlns:a="http://schemas.openxmlformats.org/drawingml/2006/main">
          <a:off x="2544610" y="1509634"/>
          <a:ext cx="895351" cy="2189225"/>
          <a:chOff x="1465101" y="2563713"/>
          <a:chExt cx="895350" cy="1881485"/>
        </a:xfrm>
      </cdr:grpSpPr>
      <cdr:cxnSp macro="">
        <cdr:nvCxnSpPr>
          <cdr:cNvPr id="3" name="Straight Arrow Connector 2"/>
          <cdr:cNvCxnSpPr/>
        </cdr:nvCxnSpPr>
        <cdr:spPr>
          <a:xfrm xmlns:a="http://schemas.openxmlformats.org/drawingml/2006/main" flipV="1">
            <a:off x="1651000" y="2828220"/>
            <a:ext cx="19050" cy="161697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sp macro="" textlink="">
        <cdr:nvSpPr>
          <cdr:cNvPr id="4" name="TextBox 6"/>
          <cdr:cNvSpPr txBox="1"/>
        </cdr:nvSpPr>
        <cdr:spPr>
          <a:xfrm xmlns:a="http://schemas.openxmlformats.org/drawingml/2006/main">
            <a:off x="1465101" y="2563713"/>
            <a:ext cx="895350" cy="26450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400" dirty="0" smtClean="0"/>
              <a:t>187%</a:t>
            </a:r>
            <a:endParaRPr lang="en-US" sz="1400" dirty="0"/>
          </a:p>
        </cdr:txBody>
      </cdr:sp>
    </cdr:grpSp>
  </cdr:relSizeAnchor>
  <cdr:relSizeAnchor xmlns:cdr="http://schemas.openxmlformats.org/drawingml/2006/chartDrawing">
    <cdr:from>
      <cdr:x>0.50695</cdr:x>
      <cdr:y>0.28747</cdr:y>
    </cdr:from>
    <cdr:to>
      <cdr:x>0.61621</cdr:x>
      <cdr:y>0.61032</cdr:y>
    </cdr:to>
    <cdr:grpSp>
      <cdr:nvGrpSpPr>
        <cdr:cNvPr id="6" name="Group 5"/>
        <cdr:cNvGrpSpPr/>
      </cdr:nvGrpSpPr>
      <cdr:grpSpPr>
        <a:xfrm xmlns:a="http://schemas.openxmlformats.org/drawingml/2006/main">
          <a:off x="4154290" y="1509634"/>
          <a:ext cx="895351" cy="1695431"/>
          <a:chOff x="1465101" y="2563713"/>
          <a:chExt cx="895350" cy="1684438"/>
        </a:xfrm>
      </cdr:grpSpPr>
      <cdr:cxnSp macro="">
        <cdr:nvCxnSpPr>
          <cdr:cNvPr id="7" name="Straight Arrow Connector 6"/>
          <cdr:cNvCxnSpPr/>
        </cdr:nvCxnSpPr>
        <cdr:spPr>
          <a:xfrm xmlns:a="http://schemas.openxmlformats.org/drawingml/2006/main" flipH="1" flipV="1">
            <a:off x="1670050" y="2869491"/>
            <a:ext cx="1" cy="137866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sp macro="" textlink="">
        <cdr:nvSpPr>
          <cdr:cNvPr id="8" name="TextBox 6"/>
          <cdr:cNvSpPr txBox="1"/>
        </cdr:nvSpPr>
        <cdr:spPr>
          <a:xfrm xmlns:a="http://schemas.openxmlformats.org/drawingml/2006/main">
            <a:off x="1465101" y="2563713"/>
            <a:ext cx="8953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400" dirty="0" smtClean="0"/>
              <a:t>48%</a:t>
            </a:r>
            <a:endParaRPr lang="en-US" sz="1400" dirty="0"/>
          </a:p>
        </cdr:txBody>
      </cdr:sp>
    </cdr:grpSp>
  </cdr:relSizeAnchor>
  <cdr:relSizeAnchor xmlns:cdr="http://schemas.openxmlformats.org/drawingml/2006/chartDrawing">
    <cdr:from>
      <cdr:x>0.69177</cdr:x>
      <cdr:y>0.28747</cdr:y>
    </cdr:from>
    <cdr:to>
      <cdr:x>0.80103</cdr:x>
      <cdr:y>0.54837</cdr:y>
    </cdr:to>
    <cdr:grpSp>
      <cdr:nvGrpSpPr>
        <cdr:cNvPr id="13" name="Group 12"/>
        <cdr:cNvGrpSpPr/>
      </cdr:nvGrpSpPr>
      <cdr:grpSpPr>
        <a:xfrm xmlns:a="http://schemas.openxmlformats.org/drawingml/2006/main">
          <a:off x="5668830" y="1509634"/>
          <a:ext cx="895351" cy="1370104"/>
          <a:chOff x="1465101" y="2563713"/>
          <a:chExt cx="895350" cy="1370112"/>
        </a:xfrm>
      </cdr:grpSpPr>
      <cdr:cxnSp macro="">
        <cdr:nvCxnSpPr>
          <cdr:cNvPr id="14" name="Straight Arrow Connector 13"/>
          <cdr:cNvCxnSpPr/>
        </cdr:nvCxnSpPr>
        <cdr:spPr>
          <a:xfrm xmlns:a="http://schemas.openxmlformats.org/drawingml/2006/main" flipH="1" flipV="1">
            <a:off x="1666875" y="2871491"/>
            <a:ext cx="3175" cy="106233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sp macro="" textlink="">
        <cdr:nvSpPr>
          <cdr:cNvPr id="15" name="TextBox 6"/>
          <cdr:cNvSpPr txBox="1"/>
        </cdr:nvSpPr>
        <cdr:spPr>
          <a:xfrm xmlns:a="http://schemas.openxmlformats.org/drawingml/2006/main">
            <a:off x="1465101" y="2563713"/>
            <a:ext cx="8953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400" dirty="0" smtClean="0"/>
              <a:t>18%</a:t>
            </a:r>
            <a:endParaRPr lang="en-US" sz="1400"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A5A2E02C-CABD-4C1E-A2F0-953473FB7219}" type="datetimeFigureOut">
              <a:rPr lang="en-US" smtClean="0"/>
              <a:t>5/8/2012</a:t>
            </a:fld>
            <a:endParaRPr lang="en-US"/>
          </a:p>
        </p:txBody>
      </p:sp>
      <p:sp>
        <p:nvSpPr>
          <p:cNvPr id="4" name="Footer Placeholder 3"/>
          <p:cNvSpPr>
            <a:spLocks noGrp="1"/>
          </p:cNvSpPr>
          <p:nvPr>
            <p:ph type="ftr" sz="quarter" idx="2"/>
          </p:nvPr>
        </p:nvSpPr>
        <p:spPr>
          <a:xfrm>
            <a:off x="0" y="8801100"/>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01100"/>
            <a:ext cx="2971800" cy="463550"/>
          </a:xfrm>
          <a:prstGeom prst="rect">
            <a:avLst/>
          </a:prstGeom>
        </p:spPr>
        <p:txBody>
          <a:bodyPr vert="horz" lIns="91440" tIns="45720" rIns="91440" bIns="45720" rtlCol="0" anchor="b"/>
          <a:lstStyle>
            <a:lvl1pPr algn="r">
              <a:defRPr sz="1200"/>
            </a:lvl1pPr>
          </a:lstStyle>
          <a:p>
            <a:fld id="{A80A5B95-EB08-4872-B041-5D4D7677669D}" type="slidenum">
              <a:rPr lang="en-US" smtClean="0"/>
              <a:t>‹#›</a:t>
            </a:fld>
            <a:endParaRPr lang="en-US"/>
          </a:p>
        </p:txBody>
      </p:sp>
    </p:spTree>
    <p:extLst>
      <p:ext uri="{BB962C8B-B14F-4D97-AF65-F5344CB8AC3E}">
        <p14:creationId xmlns:p14="http://schemas.microsoft.com/office/powerpoint/2010/main" val="36698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312"/>
          </a:xfrm>
          <a:prstGeom prst="rect">
            <a:avLst/>
          </a:prstGeom>
        </p:spPr>
        <p:txBody>
          <a:bodyPr vert="horz" lIns="91440" tIns="45720" rIns="91440" bIns="45720" rtlCol="0"/>
          <a:lstStyle>
            <a:lvl1pPr algn="r">
              <a:defRPr sz="1200"/>
            </a:lvl1pPr>
          </a:lstStyle>
          <a:p>
            <a:fld id="{C68061D8-76A4-478E-B92B-EF9F14FEA911}" type="datetimeFigureOut">
              <a:rPr lang="en-US" smtClean="0"/>
              <a:t>5/8/2012</a:t>
            </a:fld>
            <a:endParaRPr lang="en-US"/>
          </a:p>
        </p:txBody>
      </p:sp>
      <p:sp>
        <p:nvSpPr>
          <p:cNvPr id="4" name="Slide Image Placeholder 3"/>
          <p:cNvSpPr>
            <a:spLocks noGrp="1" noRot="1" noChangeAspect="1"/>
          </p:cNvSpPr>
          <p:nvPr>
            <p:ph type="sldImg" idx="2"/>
          </p:nvPr>
        </p:nvSpPr>
        <p:spPr>
          <a:xfrm>
            <a:off x="1112838" y="695325"/>
            <a:ext cx="4632325" cy="3475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1463"/>
            <a:ext cx="5486400" cy="416980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01318"/>
            <a:ext cx="2971800" cy="463312"/>
          </a:xfrm>
          <a:prstGeom prst="rect">
            <a:avLst/>
          </a:prstGeom>
        </p:spPr>
        <p:txBody>
          <a:bodyPr vert="horz" lIns="91440" tIns="45720" rIns="91440" bIns="45720" rtlCol="0" anchor="b"/>
          <a:lstStyle>
            <a:lvl1pPr algn="r">
              <a:defRPr sz="1200"/>
            </a:lvl1pPr>
          </a:lstStyle>
          <a:p>
            <a:fld id="{5184B015-5A04-4033-8D22-DF5CFA28A9FF}" type="slidenum">
              <a:rPr lang="en-US" smtClean="0"/>
              <a:t>‹#›</a:t>
            </a:fld>
            <a:endParaRPr lang="en-US"/>
          </a:p>
        </p:txBody>
      </p:sp>
    </p:spTree>
    <p:extLst>
      <p:ext uri="{BB962C8B-B14F-4D97-AF65-F5344CB8AC3E}">
        <p14:creationId xmlns:p14="http://schemas.microsoft.com/office/powerpoint/2010/main" val="338508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B9E97069-9173-4E2A-875C-14D8E4560C33}" type="slidenum">
              <a:rPr lang="en-US" sz="1300" smtClean="0">
                <a:latin typeface="Arial Unicode MS" pitchFamily="34" charset="-128"/>
              </a:rPr>
              <a:pPr eaLnBrk="1" hangingPunct="1"/>
              <a:t>4</a:t>
            </a:fld>
            <a:endParaRPr lang="en-US" sz="1300" dirty="0" smtClean="0">
              <a:latin typeface="Arial Unicode MS"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buFontTx/>
              <a:buNone/>
            </a:pPr>
            <a:r>
              <a:rPr lang="en-US" sz="1500" dirty="0" smtClean="0">
                <a:latin typeface="Times New Roman" pitchFamily="18" charset="0"/>
              </a:rPr>
              <a:t>US:</a:t>
            </a:r>
          </a:p>
          <a:p>
            <a:pPr eaLnBrk="1" hangingPunct="1">
              <a:buFontTx/>
              <a:buNone/>
            </a:pPr>
            <a:r>
              <a:rPr lang="en-US" sz="1500" dirty="0" smtClean="0">
                <a:latin typeface="Times New Roman" pitchFamily="18" charset="0"/>
              </a:rPr>
              <a:t>http://www.census.gov/population/www/projections/summarytables.html</a:t>
            </a:r>
          </a:p>
          <a:p>
            <a:pPr eaLnBrk="1" hangingPunct="1">
              <a:buFontTx/>
              <a:buNone/>
            </a:pPr>
            <a:r>
              <a:rPr lang="en-US" sz="1500" dirty="0" smtClean="0">
                <a:latin typeface="Times New Roman" pitchFamily="18" charset="0"/>
              </a:rPr>
              <a:t>Table 1.  Projections of the Population and Components of Change for the United States: 2010 to 2050 						</a:t>
            </a:r>
          </a:p>
          <a:p>
            <a:pPr eaLnBrk="1" hangingPunct="1">
              <a:buFontTx/>
              <a:buNone/>
            </a:pPr>
            <a:r>
              <a:rPr lang="en-US" sz="1500" dirty="0" smtClean="0">
                <a:latin typeface="Times New Roman" pitchFamily="18" charset="0"/>
              </a:rPr>
              <a:t>CA:</a:t>
            </a:r>
          </a:p>
          <a:p>
            <a:pPr eaLnBrk="1" hangingPunct="1">
              <a:buFontTx/>
              <a:buNone/>
            </a:pPr>
            <a:r>
              <a:rPr lang="en-US" sz="1500" dirty="0" smtClean="0">
                <a:latin typeface="Times New Roman" pitchFamily="18" charset="0"/>
              </a:rPr>
              <a:t>http://www.dof.ca.gov/research/demographic/data/race-ethnic/2000-50/</a:t>
            </a:r>
          </a:p>
          <a:p>
            <a:pPr eaLnBrk="1" hangingPunct="1">
              <a:buFontTx/>
              <a:buNone/>
            </a:pPr>
            <a:r>
              <a:rPr lang="en-US" sz="1500" dirty="0" smtClean="0">
                <a:latin typeface="Times New Roman" pitchFamily="18" charset="0"/>
              </a:rPr>
              <a:t>Data Files – Race/Ethnic Population Totals 2000-2050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the past 10 years, the percentage of investors in the property buying population has been growing. However, during economic recessions, such as the “Tech Bubble” in the late 1990’s and the recent “Mortgage Crisis” of the late 2000’s, the proportion of residential investors dropped sharply. In 2006, home prices in California peaked, as did the ratio of investors. But with the housing bubble close to bursting, this ratio declined from 13 percent to 9 percent despite of still high home price in 2007Afterwards, the ratio slowly climbed up, largely attributing to the distressed sales price. </a:t>
            </a:r>
          </a:p>
          <a:p>
            <a:endParaRPr lang="en-US" dirty="0"/>
          </a:p>
        </p:txBody>
      </p:sp>
      <p:sp>
        <p:nvSpPr>
          <p:cNvPr id="4" name="Slide Number Placeholder 3"/>
          <p:cNvSpPr>
            <a:spLocks noGrp="1"/>
          </p:cNvSpPr>
          <p:nvPr>
            <p:ph type="sldNum" sz="quarter" idx="10"/>
          </p:nvPr>
        </p:nvSpPr>
        <p:spPr/>
        <p:txBody>
          <a:bodyPr/>
          <a:lstStyle/>
          <a:p>
            <a:fld id="{CE984478-77AC-4512-8C94-B236AF11CAA7}" type="slidenum">
              <a:rPr lang="en-US" smtClean="0"/>
              <a:t>40</a:t>
            </a:fld>
            <a:endParaRPr lang="en-US" dirty="0"/>
          </a:p>
        </p:txBody>
      </p:sp>
    </p:spTree>
    <p:extLst>
      <p:ext uri="{BB962C8B-B14F-4D97-AF65-F5344CB8AC3E}">
        <p14:creationId xmlns:p14="http://schemas.microsoft.com/office/powerpoint/2010/main" val="322850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C.A.R’s Annual Housing Market Survey, single-family homes are very popular with investment buyers. Over the past eleven years, single-family home purchases have dominated the share of investor purchases, making up between three to 74 times more of overall investment acquisitions, compared to other types of properties.</a:t>
            </a:r>
          </a:p>
          <a:p>
            <a:endParaRPr lang="en-US" dirty="0"/>
          </a:p>
        </p:txBody>
      </p:sp>
      <p:sp>
        <p:nvSpPr>
          <p:cNvPr id="4" name="Slide Number Placeholder 3"/>
          <p:cNvSpPr>
            <a:spLocks noGrp="1"/>
          </p:cNvSpPr>
          <p:nvPr>
            <p:ph type="sldNum" sz="quarter" idx="10"/>
          </p:nvPr>
        </p:nvSpPr>
        <p:spPr/>
        <p:txBody>
          <a:bodyPr/>
          <a:lstStyle/>
          <a:p>
            <a:fld id="{CE984478-77AC-4512-8C94-B236AF11CAA7}" type="slidenum">
              <a:rPr lang="en-US" smtClean="0"/>
              <a:t>41</a:t>
            </a:fld>
            <a:endParaRPr lang="en-US" dirty="0"/>
          </a:p>
        </p:txBody>
      </p:sp>
    </p:spTree>
    <p:extLst>
      <p:ext uri="{BB962C8B-B14F-4D97-AF65-F5344CB8AC3E}">
        <p14:creationId xmlns:p14="http://schemas.microsoft.com/office/powerpoint/2010/main" val="171576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traditional sales almost dominate in the all transactions, REO sales and short sales comprised a significant part of investment transactions since housing bubble burst in 2007.</a:t>
            </a:r>
          </a:p>
          <a:p>
            <a:endParaRPr lang="en-US" dirty="0"/>
          </a:p>
        </p:txBody>
      </p:sp>
      <p:sp>
        <p:nvSpPr>
          <p:cNvPr id="4" name="Slide Number Placeholder 3"/>
          <p:cNvSpPr>
            <a:spLocks noGrp="1"/>
          </p:cNvSpPr>
          <p:nvPr>
            <p:ph type="sldNum" sz="quarter" idx="10"/>
          </p:nvPr>
        </p:nvSpPr>
        <p:spPr/>
        <p:txBody>
          <a:bodyPr/>
          <a:lstStyle/>
          <a:p>
            <a:fld id="{CE984478-77AC-4512-8C94-B236AF11CAA7}" type="slidenum">
              <a:rPr lang="en-US" smtClean="0"/>
              <a:t>42</a:t>
            </a:fld>
            <a:endParaRPr lang="en-US" dirty="0"/>
          </a:p>
        </p:txBody>
      </p:sp>
    </p:spTree>
    <p:extLst>
      <p:ext uri="{BB962C8B-B14F-4D97-AF65-F5344CB8AC3E}">
        <p14:creationId xmlns:p14="http://schemas.microsoft.com/office/powerpoint/2010/main" val="328065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majority of investment properties are located in Los Angeles, San Diego and Riverside Counties. Most of those counties are typically priced relatively higher than others and have good potential for future appreciation in value.</a:t>
            </a:r>
          </a:p>
          <a:p>
            <a:endParaRPr lang="en-US" dirty="0"/>
          </a:p>
        </p:txBody>
      </p:sp>
      <p:sp>
        <p:nvSpPr>
          <p:cNvPr id="4" name="Slide Number Placeholder 3"/>
          <p:cNvSpPr>
            <a:spLocks noGrp="1"/>
          </p:cNvSpPr>
          <p:nvPr>
            <p:ph type="sldNum" sz="quarter" idx="10"/>
          </p:nvPr>
        </p:nvSpPr>
        <p:spPr/>
        <p:txBody>
          <a:bodyPr/>
          <a:lstStyle/>
          <a:p>
            <a:fld id="{CE984478-77AC-4512-8C94-B236AF11CAA7}" type="slidenum">
              <a:rPr lang="en-US" smtClean="0"/>
              <a:t>43</a:t>
            </a:fld>
            <a:endParaRPr lang="en-US" dirty="0"/>
          </a:p>
        </p:txBody>
      </p:sp>
    </p:spTree>
    <p:extLst>
      <p:ext uri="{BB962C8B-B14F-4D97-AF65-F5344CB8AC3E}">
        <p14:creationId xmlns:p14="http://schemas.microsoft.com/office/powerpoint/2010/main" val="224755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Meanwhile, the sales price of investment properties remained low during 2001 recession, increased with the booming housing market from 2004 through 2008, and plunged to $232,750 in 2009, only slightly above the 2000 price of $220,000. Compared to the median price of all sales in California, residential investors were generally looking for the properties at a substantially low price in the hope of large spread in the future. </a:t>
            </a:r>
            <a:endParaRPr lang="en-US" dirty="0"/>
          </a:p>
        </p:txBody>
      </p:sp>
      <p:sp>
        <p:nvSpPr>
          <p:cNvPr id="4" name="Slide Number Placeholder 3"/>
          <p:cNvSpPr>
            <a:spLocks noGrp="1"/>
          </p:cNvSpPr>
          <p:nvPr>
            <p:ph type="sldNum" sz="quarter" idx="10"/>
          </p:nvPr>
        </p:nvSpPr>
        <p:spPr/>
        <p:txBody>
          <a:bodyPr/>
          <a:lstStyle/>
          <a:p>
            <a:fld id="{CE984478-77AC-4512-8C94-B236AF11CAA7}" type="slidenum">
              <a:rPr lang="en-US" smtClean="0"/>
              <a:t>44</a:t>
            </a:fld>
            <a:endParaRPr lang="en-US" dirty="0"/>
          </a:p>
        </p:txBody>
      </p:sp>
    </p:spTree>
    <p:extLst>
      <p:ext uri="{BB962C8B-B14F-4D97-AF65-F5344CB8AC3E}">
        <p14:creationId xmlns:p14="http://schemas.microsoft.com/office/powerpoint/2010/main" val="235480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recent years, investment transactions have involved more and more cash sales. The ratio reached 68 percent in 2010. In contrast, newly original first mortgage sales went from 74 percent in 2006 down to 31 percent in 2010. </a:t>
            </a:r>
            <a:endParaRPr lang="en-US" dirty="0"/>
          </a:p>
        </p:txBody>
      </p:sp>
      <p:sp>
        <p:nvSpPr>
          <p:cNvPr id="4" name="Slide Number Placeholder 3"/>
          <p:cNvSpPr>
            <a:spLocks noGrp="1"/>
          </p:cNvSpPr>
          <p:nvPr>
            <p:ph type="sldNum" sz="quarter" idx="10"/>
          </p:nvPr>
        </p:nvSpPr>
        <p:spPr/>
        <p:txBody>
          <a:bodyPr/>
          <a:lstStyle/>
          <a:p>
            <a:fld id="{CE984478-77AC-4512-8C94-B236AF11CAA7}" type="slidenum">
              <a:rPr lang="en-US" smtClean="0"/>
              <a:t>45</a:t>
            </a:fld>
            <a:endParaRPr lang="en-US" dirty="0"/>
          </a:p>
        </p:txBody>
      </p:sp>
    </p:spTree>
    <p:extLst>
      <p:ext uri="{BB962C8B-B14F-4D97-AF65-F5344CB8AC3E}">
        <p14:creationId xmlns:p14="http://schemas.microsoft.com/office/powerpoint/2010/main" val="106888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spending</a:t>
            </a:r>
            <a:r>
              <a:rPr lang="en-US" baseline="0" dirty="0" smtClean="0"/>
              <a:t> is up</a:t>
            </a:r>
          </a:p>
          <a:p>
            <a:r>
              <a:rPr lang="en-US" dirty="0" smtClean="0"/>
              <a:t>Unemployment is down</a:t>
            </a:r>
          </a:p>
          <a:p>
            <a:r>
              <a:rPr lang="en-US" dirty="0" smtClean="0"/>
              <a:t>Consumer confidence is up</a:t>
            </a:r>
          </a:p>
          <a:p>
            <a:r>
              <a:rPr lang="en-US" dirty="0" smtClean="0"/>
              <a:t>Retail sales are bouncing</a:t>
            </a:r>
            <a:r>
              <a:rPr lang="en-US" baseline="0" dirty="0" smtClean="0"/>
              <a:t> back</a:t>
            </a:r>
          </a:p>
          <a:p>
            <a:r>
              <a:rPr lang="en-US" baseline="0" dirty="0" smtClean="0"/>
              <a:t>Inflation is up</a:t>
            </a:r>
          </a:p>
          <a:p>
            <a:r>
              <a:rPr lang="en-US" baseline="0" dirty="0" smtClean="0"/>
              <a:t>Personal savings down</a:t>
            </a:r>
            <a:endParaRPr lang="en-US" dirty="0"/>
          </a:p>
        </p:txBody>
      </p:sp>
      <p:sp>
        <p:nvSpPr>
          <p:cNvPr id="4" name="Slide Number Placeholder 3"/>
          <p:cNvSpPr>
            <a:spLocks noGrp="1"/>
          </p:cNvSpPr>
          <p:nvPr>
            <p:ph type="sldNum" sz="quarter" idx="10"/>
          </p:nvPr>
        </p:nvSpPr>
        <p:spPr/>
        <p:txBody>
          <a:bodyPr/>
          <a:lstStyle/>
          <a:p>
            <a:fld id="{5184B015-5A04-4033-8D22-DF5CFA28A9FF}" type="slidenum">
              <a:rPr lang="en-US" smtClean="0"/>
              <a:t>47</a:t>
            </a:fld>
            <a:endParaRPr lang="en-US" dirty="0"/>
          </a:p>
        </p:txBody>
      </p:sp>
    </p:spTree>
    <p:extLst>
      <p:ext uri="{BB962C8B-B14F-4D97-AF65-F5344CB8AC3E}">
        <p14:creationId xmlns:p14="http://schemas.microsoft.com/office/powerpoint/2010/main" val="195809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Mortgage rates @ historical lows</a:t>
            </a:r>
          </a:p>
          <a:p>
            <a:r>
              <a:rPr lang="en-US" sz="1200" kern="1200" dirty="0" smtClean="0">
                <a:solidFill>
                  <a:schemeClr val="tx1"/>
                </a:solidFill>
                <a:effectLst/>
                <a:latin typeface="+mn-lt"/>
                <a:ea typeface="+mn-ea"/>
                <a:cs typeface="+mn-cs"/>
              </a:rPr>
              <a:t>Sales are bouncing back</a:t>
            </a:r>
          </a:p>
          <a:p>
            <a:r>
              <a:rPr lang="en-US" sz="1200" kern="1200" dirty="0" smtClean="0">
                <a:solidFill>
                  <a:schemeClr val="tx1"/>
                </a:solidFill>
                <a:effectLst/>
                <a:latin typeface="+mn-lt"/>
                <a:ea typeface="+mn-ea"/>
                <a:cs typeface="+mn-cs"/>
              </a:rPr>
              <a:t>Median price is down</a:t>
            </a:r>
          </a:p>
          <a:p>
            <a:r>
              <a:rPr lang="en-US" sz="1200" kern="1200" dirty="0" smtClean="0">
                <a:solidFill>
                  <a:schemeClr val="tx1"/>
                </a:solidFill>
                <a:effectLst/>
                <a:latin typeface="+mn-lt"/>
                <a:ea typeface="+mn-ea"/>
                <a:cs typeface="+mn-cs"/>
              </a:rPr>
              <a:t>Affordability is up</a:t>
            </a:r>
          </a:p>
          <a:p>
            <a:r>
              <a:rPr lang="en-US" sz="1200" kern="1200" dirty="0" smtClean="0">
                <a:solidFill>
                  <a:schemeClr val="tx1"/>
                </a:solidFill>
                <a:effectLst/>
                <a:latin typeface="+mn-lt"/>
                <a:ea typeface="+mn-ea"/>
                <a:cs typeface="+mn-cs"/>
              </a:rPr>
              <a:t>Unsold inventory is holding steady</a:t>
            </a:r>
          </a:p>
          <a:p>
            <a:r>
              <a:rPr lang="en-US" sz="1200" kern="1200" dirty="0" smtClean="0">
                <a:solidFill>
                  <a:schemeClr val="tx1"/>
                </a:solidFill>
                <a:effectLst/>
                <a:latin typeface="+mn-lt"/>
                <a:ea typeface="+mn-ea"/>
                <a:cs typeface="+mn-cs"/>
              </a:rPr>
              <a:t>Time on market hovering between 50 and 60 days</a:t>
            </a:r>
          </a:p>
          <a:p>
            <a:r>
              <a:rPr lang="en-US" sz="1200" kern="1200" dirty="0" smtClean="0">
                <a:solidFill>
                  <a:schemeClr val="tx1"/>
                </a:solidFill>
                <a:effectLst/>
                <a:latin typeface="+mn-lt"/>
                <a:ea typeface="+mn-ea"/>
                <a:cs typeface="+mn-cs"/>
              </a:rPr>
              <a:t>Foreclosures declining</a:t>
            </a:r>
          </a:p>
          <a:p>
            <a:r>
              <a:rPr lang="en-US" sz="1200" kern="1200" dirty="0" smtClean="0">
                <a:solidFill>
                  <a:schemeClr val="tx1"/>
                </a:solidFill>
                <a:effectLst/>
                <a:latin typeface="+mn-lt"/>
                <a:ea typeface="+mn-ea"/>
                <a:cs typeface="+mn-cs"/>
              </a:rPr>
              <a:t>Foreclosure inventory down Y-T-Y</a:t>
            </a:r>
          </a:p>
          <a:p>
            <a:endParaRPr lang="en-US" dirty="0"/>
          </a:p>
        </p:txBody>
      </p:sp>
      <p:sp>
        <p:nvSpPr>
          <p:cNvPr id="4" name="Slide Number Placeholder 3"/>
          <p:cNvSpPr>
            <a:spLocks noGrp="1"/>
          </p:cNvSpPr>
          <p:nvPr>
            <p:ph type="sldNum" sz="quarter" idx="10"/>
          </p:nvPr>
        </p:nvSpPr>
        <p:spPr/>
        <p:txBody>
          <a:bodyPr/>
          <a:lstStyle/>
          <a:p>
            <a:fld id="{5184B015-5A04-4033-8D22-DF5CFA28A9FF}" type="slidenum">
              <a:rPr lang="en-US" smtClean="0"/>
              <a:t>48</a:t>
            </a:fld>
            <a:endParaRPr lang="en-US" dirty="0"/>
          </a:p>
        </p:txBody>
      </p:sp>
    </p:spTree>
    <p:extLst>
      <p:ext uri="{BB962C8B-B14F-4D97-AF65-F5344CB8AC3E}">
        <p14:creationId xmlns:p14="http://schemas.microsoft.com/office/powerpoint/2010/main" val="348765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Compares mortgage (principal, interest, taxes &amp; insurance) &amp; tax savings vs. rent</a:t>
            </a:r>
            <a:endParaRPr lang="en-US" dirty="0"/>
          </a:p>
        </p:txBody>
      </p:sp>
      <p:sp>
        <p:nvSpPr>
          <p:cNvPr id="4" name="Slide Number Placeholder 3"/>
          <p:cNvSpPr>
            <a:spLocks noGrp="1"/>
          </p:cNvSpPr>
          <p:nvPr>
            <p:ph type="sldNum" sz="quarter" idx="10"/>
          </p:nvPr>
        </p:nvSpPr>
        <p:spPr/>
        <p:txBody>
          <a:bodyPr/>
          <a:lstStyle/>
          <a:p>
            <a:fld id="{5184B015-5A04-4033-8D22-DF5CFA28A9FF}" type="slidenum">
              <a:rPr lang="en-US" smtClean="0"/>
              <a:t>50</a:t>
            </a:fld>
            <a:endParaRPr lang="en-US"/>
          </a:p>
        </p:txBody>
      </p:sp>
    </p:spTree>
    <p:extLst>
      <p:ext uri="{BB962C8B-B14F-4D97-AF65-F5344CB8AC3E}">
        <p14:creationId xmlns:p14="http://schemas.microsoft.com/office/powerpoint/2010/main" val="2114880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27CD596-16E1-41D0-AC90-FCB0E26B0FE6}" type="slidenum">
              <a:rPr lang="en-US" sz="1200" smtClean="0"/>
              <a:pPr eaLnBrk="1" hangingPunct="1"/>
              <a:t>52</a:t>
            </a:fld>
            <a:endParaRPr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lIns="91436" tIns="45717" rIns="91436" bIns="45717"/>
          <a:lstStyle/>
          <a:p>
            <a:r>
              <a:rPr lang="en-US" b="1" smtClean="0"/>
              <a:t>Mortgage rates continue to be low as rates in general have responded both to the Fed’s “twist” policy to uncertainty regarding the US and global economic situation.</a:t>
            </a:r>
            <a:endParaRPr lang="en-US" smtClean="0"/>
          </a:p>
          <a:p>
            <a:r>
              <a:rPr lang="en-US" smtClean="0"/>
              <a:t> </a:t>
            </a:r>
          </a:p>
          <a:p>
            <a:r>
              <a:rPr lang="en-US" smtClean="0"/>
              <a:t>SOURCE:</a:t>
            </a:r>
          </a:p>
          <a:p>
            <a:r>
              <a:rPr lang="en-US" b="1" smtClean="0"/>
              <a:t>Fed funds </a:t>
            </a:r>
            <a:r>
              <a:rPr lang="en-US" smtClean="0"/>
              <a:t>- Haver Analytics</a:t>
            </a:r>
          </a:p>
          <a:p>
            <a:r>
              <a:rPr lang="en-US" b="1" smtClean="0"/>
              <a:t>FRM</a:t>
            </a:r>
            <a:r>
              <a:rPr lang="en-US" smtClean="0"/>
              <a:t>: http://www.freddiemac.com/pmms/pmms30.htm</a:t>
            </a:r>
          </a:p>
          <a:p>
            <a:r>
              <a:rPr lang="en-US" b="1" smtClean="0"/>
              <a:t>ARM</a:t>
            </a:r>
            <a:r>
              <a:rPr lang="en-US" smtClean="0"/>
              <a:t>: http://www.freddiemac.com/pmms/pmmsarm.htm</a:t>
            </a:r>
          </a:p>
          <a:p>
            <a:pPr eaLnBrk="1" hangingPunct="1">
              <a:buFontTx/>
              <a:buChar char="•"/>
            </a:pPr>
            <a:endParaRPr lang="en-US" smtClean="0">
              <a:solidFill>
                <a:srgbClr val="000080"/>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21C63BE1-3BB5-4DB0-BCC4-712CFF186BCC}" type="slidenum">
              <a:rPr lang="en-US" sz="1300" smtClean="0">
                <a:latin typeface="Arial Unicode MS" pitchFamily="34" charset="-128"/>
              </a:rPr>
              <a:pPr eaLnBrk="1" hangingPunct="1"/>
              <a:t>6</a:t>
            </a:fld>
            <a:endParaRPr lang="en-US" sz="1300" smtClean="0">
              <a:latin typeface="Arial Unicode MS" pitchFamily="34" charset="-128"/>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5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C5F940E1-C90E-4434-838A-72AD517C69C5}" type="slidenum">
              <a:rPr lang="en-US" sz="1300">
                <a:solidFill>
                  <a:prstClr val="black"/>
                </a:solidFill>
                <a:latin typeface="Arial Unicode MS" pitchFamily="34" charset="-128"/>
              </a:rPr>
              <a:pPr eaLnBrk="1" hangingPunct="1"/>
              <a:t>54</a:t>
            </a:fld>
            <a:endParaRPr lang="en-US" sz="1300">
              <a:solidFill>
                <a:prstClr val="black"/>
              </a:solidFill>
              <a:latin typeface="Arial Unicode MS" pitchFamily="34" charset="-128"/>
            </a:endParaRPr>
          </a:p>
        </p:txBody>
      </p:sp>
      <p:sp>
        <p:nvSpPr>
          <p:cNvPr id="69635" name="Rectangle 2"/>
          <p:cNvSpPr>
            <a:spLocks noGrp="1" noRot="1" noChangeAspect="1" noChangeArrowheads="1" noTextEdit="1"/>
          </p:cNvSpPr>
          <p:nvPr>
            <p:ph type="sldImg"/>
          </p:nvPr>
        </p:nvSpPr>
        <p:spPr>
          <a:xfrm>
            <a:off x="1117600" y="693738"/>
            <a:ext cx="4630738" cy="3473450"/>
          </a:xfrm>
          <a:ln/>
        </p:spPr>
      </p:sp>
      <p:sp>
        <p:nvSpPr>
          <p:cNvPr id="69636" name="Rectangle 3"/>
          <p:cNvSpPr>
            <a:spLocks noGrp="1" noChangeArrowheads="1"/>
          </p:cNvSpPr>
          <p:nvPr>
            <p:ph type="body" idx="1"/>
          </p:nvPr>
        </p:nvSpPr>
        <p:spPr>
          <a:xfrm>
            <a:off x="916033" y="4399082"/>
            <a:ext cx="5025937" cy="4173329"/>
          </a:xfrm>
          <a:noFill/>
        </p:spPr>
        <p:txBody>
          <a:bodyPr/>
          <a:lstStyle/>
          <a:p>
            <a:pPr eaLnBrk="1" hangingPunct="1">
              <a:buFontTx/>
              <a:buChar char="•"/>
            </a:pPr>
            <a:r>
              <a:rPr lang="en-US" sz="1500" smtClean="0">
                <a:latin typeface="Arial" charset="0"/>
              </a:rPr>
              <a:t>  </a:t>
            </a: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4B015-5A04-4033-8D22-DF5CFA28A9FF}" type="slidenum">
              <a:rPr lang="en-US" smtClean="0"/>
              <a:t>7</a:t>
            </a:fld>
            <a:endParaRPr lang="en-US"/>
          </a:p>
        </p:txBody>
      </p:sp>
    </p:spTree>
    <p:extLst>
      <p:ext uri="{BB962C8B-B14F-4D97-AF65-F5344CB8AC3E}">
        <p14:creationId xmlns:p14="http://schemas.microsoft.com/office/powerpoint/2010/main" val="336623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4B015-5A04-4033-8D22-DF5CFA28A9FF}" type="slidenum">
              <a:rPr lang="en-US" smtClean="0"/>
              <a:t>8</a:t>
            </a:fld>
            <a:endParaRPr lang="en-US"/>
          </a:p>
        </p:txBody>
      </p:sp>
    </p:spTree>
    <p:extLst>
      <p:ext uri="{BB962C8B-B14F-4D97-AF65-F5344CB8AC3E}">
        <p14:creationId xmlns:p14="http://schemas.microsoft.com/office/powerpoint/2010/main" val="30153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buyers found their agent online</a:t>
            </a:r>
          </a:p>
          <a:p>
            <a:r>
              <a:rPr lang="en-US" dirty="0" smtClean="0"/>
              <a:t>51% buyers Googled their agent</a:t>
            </a:r>
          </a:p>
          <a:p>
            <a:r>
              <a:rPr lang="en-US" dirty="0" smtClean="0"/>
              <a:t>66% sellers found their agent on the internet</a:t>
            </a:r>
          </a:p>
        </p:txBody>
      </p:sp>
      <p:sp>
        <p:nvSpPr>
          <p:cNvPr id="4" name="Slide Number Placeholder 3"/>
          <p:cNvSpPr>
            <a:spLocks noGrp="1"/>
          </p:cNvSpPr>
          <p:nvPr>
            <p:ph type="sldNum" sz="quarter" idx="10"/>
          </p:nvPr>
        </p:nvSpPr>
        <p:spPr/>
        <p:txBody>
          <a:bodyPr/>
          <a:lstStyle/>
          <a:p>
            <a:fld id="{5184B015-5A04-4033-8D22-DF5CFA28A9FF}" type="slidenum">
              <a:rPr lang="en-US" smtClean="0"/>
              <a:t>18</a:t>
            </a:fld>
            <a:endParaRPr lang="en-US"/>
          </a:p>
        </p:txBody>
      </p:sp>
    </p:spTree>
    <p:extLst>
      <p:ext uri="{BB962C8B-B14F-4D97-AF65-F5344CB8AC3E}">
        <p14:creationId xmlns:p14="http://schemas.microsoft.com/office/powerpoint/2010/main" val="148627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 interviewed 2-3</a:t>
            </a:r>
            <a:r>
              <a:rPr lang="en-US" baseline="0" dirty="0" smtClean="0"/>
              <a:t> agents, on average, before making their final selection</a:t>
            </a:r>
            <a:endParaRPr lang="en-US" dirty="0"/>
          </a:p>
        </p:txBody>
      </p:sp>
      <p:sp>
        <p:nvSpPr>
          <p:cNvPr id="4" name="Slide Number Placeholder 3"/>
          <p:cNvSpPr>
            <a:spLocks noGrp="1"/>
          </p:cNvSpPr>
          <p:nvPr>
            <p:ph type="sldNum" sz="quarter" idx="10"/>
          </p:nvPr>
        </p:nvSpPr>
        <p:spPr/>
        <p:txBody>
          <a:bodyPr/>
          <a:lstStyle/>
          <a:p>
            <a:fld id="{5184B015-5A04-4033-8D22-DF5CFA28A9FF}" type="slidenum">
              <a:rPr lang="en-US" smtClean="0"/>
              <a:t>26</a:t>
            </a:fld>
            <a:endParaRPr lang="en-US" dirty="0"/>
          </a:p>
        </p:txBody>
      </p:sp>
    </p:spTree>
    <p:extLst>
      <p:ext uri="{BB962C8B-B14F-4D97-AF65-F5344CB8AC3E}">
        <p14:creationId xmlns:p14="http://schemas.microsoft.com/office/powerpoint/2010/main" val="140850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Agent response time is important to all buyers.</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800">
                <a:solidFill>
                  <a:schemeClr val="tx1"/>
                </a:solidFill>
                <a:latin typeface="Times New Roman" pitchFamily="18" charset="0"/>
              </a:defRPr>
            </a:lvl1pPr>
            <a:lvl2pPr marL="742950" indent="-285750" defTabSz="915988" eaLnBrk="0" hangingPunct="0">
              <a:defRPr sz="2800">
                <a:solidFill>
                  <a:schemeClr val="tx1"/>
                </a:solidFill>
                <a:latin typeface="Times New Roman" pitchFamily="18" charset="0"/>
              </a:defRPr>
            </a:lvl2pPr>
            <a:lvl3pPr marL="1143000" indent="-228600" defTabSz="915988" eaLnBrk="0" hangingPunct="0">
              <a:defRPr sz="2800">
                <a:solidFill>
                  <a:schemeClr val="tx1"/>
                </a:solidFill>
                <a:latin typeface="Times New Roman" pitchFamily="18" charset="0"/>
              </a:defRPr>
            </a:lvl3pPr>
            <a:lvl4pPr marL="1600200" indent="-228600" defTabSz="915988" eaLnBrk="0" hangingPunct="0">
              <a:defRPr sz="2800">
                <a:solidFill>
                  <a:schemeClr val="tx1"/>
                </a:solidFill>
                <a:latin typeface="Times New Roman" pitchFamily="18" charset="0"/>
              </a:defRPr>
            </a:lvl4pPr>
            <a:lvl5pPr marL="2057400" indent="-228600" defTabSz="915988" eaLnBrk="0" hangingPunct="0">
              <a:defRPr sz="2800">
                <a:solidFill>
                  <a:schemeClr val="tx1"/>
                </a:solidFill>
                <a:latin typeface="Times New Roman" pitchFamily="18" charset="0"/>
              </a:defRPr>
            </a:lvl5pPr>
            <a:lvl6pPr marL="2514600" indent="-228600" defTabSz="915988" eaLnBrk="0" fontAlgn="base" hangingPunct="0">
              <a:spcBef>
                <a:spcPct val="0"/>
              </a:spcBef>
              <a:spcAft>
                <a:spcPct val="0"/>
              </a:spcAft>
              <a:defRPr sz="2800">
                <a:solidFill>
                  <a:schemeClr val="tx1"/>
                </a:solidFill>
                <a:latin typeface="Times New Roman" pitchFamily="18" charset="0"/>
              </a:defRPr>
            </a:lvl6pPr>
            <a:lvl7pPr marL="2971800" indent="-228600" defTabSz="915988" eaLnBrk="0" fontAlgn="base" hangingPunct="0">
              <a:spcBef>
                <a:spcPct val="0"/>
              </a:spcBef>
              <a:spcAft>
                <a:spcPct val="0"/>
              </a:spcAft>
              <a:defRPr sz="2800">
                <a:solidFill>
                  <a:schemeClr val="tx1"/>
                </a:solidFill>
                <a:latin typeface="Times New Roman" pitchFamily="18" charset="0"/>
              </a:defRPr>
            </a:lvl7pPr>
            <a:lvl8pPr marL="3429000" indent="-228600" defTabSz="915988" eaLnBrk="0" fontAlgn="base" hangingPunct="0">
              <a:spcBef>
                <a:spcPct val="0"/>
              </a:spcBef>
              <a:spcAft>
                <a:spcPct val="0"/>
              </a:spcAft>
              <a:defRPr sz="2800">
                <a:solidFill>
                  <a:schemeClr val="tx1"/>
                </a:solidFill>
                <a:latin typeface="Times New Roman" pitchFamily="18" charset="0"/>
              </a:defRPr>
            </a:lvl8pPr>
            <a:lvl9pPr marL="3886200" indent="-228600" defTabSz="915988" eaLnBrk="0" fontAlgn="base" hangingPunct="0">
              <a:spcBef>
                <a:spcPct val="0"/>
              </a:spcBef>
              <a:spcAft>
                <a:spcPct val="0"/>
              </a:spcAft>
              <a:defRPr sz="2800">
                <a:solidFill>
                  <a:schemeClr val="tx1"/>
                </a:solidFill>
                <a:latin typeface="Times New Roman" pitchFamily="18" charset="0"/>
              </a:defRPr>
            </a:lvl9pPr>
          </a:lstStyle>
          <a:p>
            <a:pPr eaLnBrk="1" hangingPunct="1"/>
            <a:fld id="{C2BCA9EA-FB77-4FC2-8C59-12378312123A}" type="slidenum">
              <a:rPr lang="en-US" sz="1200" smtClean="0">
                <a:latin typeface="Arial Unicode MS" pitchFamily="34" charset="-128"/>
              </a:rPr>
              <a:pPr eaLnBrk="1" hangingPunct="1"/>
              <a:t>27</a:t>
            </a:fld>
            <a:endParaRPr lang="en-US" sz="1200" dirty="0" smtClean="0">
              <a:latin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Buyer expectations are great and agents are falling short in meeting those response time expectations.</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800">
                <a:solidFill>
                  <a:schemeClr val="tx1"/>
                </a:solidFill>
                <a:latin typeface="Times New Roman" pitchFamily="18" charset="0"/>
              </a:defRPr>
            </a:lvl1pPr>
            <a:lvl2pPr marL="742950" indent="-285750" defTabSz="915988" eaLnBrk="0" hangingPunct="0">
              <a:defRPr sz="2800">
                <a:solidFill>
                  <a:schemeClr val="tx1"/>
                </a:solidFill>
                <a:latin typeface="Times New Roman" pitchFamily="18" charset="0"/>
              </a:defRPr>
            </a:lvl2pPr>
            <a:lvl3pPr marL="1143000" indent="-228600" defTabSz="915988" eaLnBrk="0" hangingPunct="0">
              <a:defRPr sz="2800">
                <a:solidFill>
                  <a:schemeClr val="tx1"/>
                </a:solidFill>
                <a:latin typeface="Times New Roman" pitchFamily="18" charset="0"/>
              </a:defRPr>
            </a:lvl3pPr>
            <a:lvl4pPr marL="1600200" indent="-228600" defTabSz="915988" eaLnBrk="0" hangingPunct="0">
              <a:defRPr sz="2800">
                <a:solidFill>
                  <a:schemeClr val="tx1"/>
                </a:solidFill>
                <a:latin typeface="Times New Roman" pitchFamily="18" charset="0"/>
              </a:defRPr>
            </a:lvl4pPr>
            <a:lvl5pPr marL="2057400" indent="-228600" defTabSz="915988" eaLnBrk="0" hangingPunct="0">
              <a:defRPr sz="2800">
                <a:solidFill>
                  <a:schemeClr val="tx1"/>
                </a:solidFill>
                <a:latin typeface="Times New Roman" pitchFamily="18" charset="0"/>
              </a:defRPr>
            </a:lvl5pPr>
            <a:lvl6pPr marL="2514600" indent="-228600" defTabSz="915988" eaLnBrk="0" fontAlgn="base" hangingPunct="0">
              <a:spcBef>
                <a:spcPct val="0"/>
              </a:spcBef>
              <a:spcAft>
                <a:spcPct val="0"/>
              </a:spcAft>
              <a:defRPr sz="2800">
                <a:solidFill>
                  <a:schemeClr val="tx1"/>
                </a:solidFill>
                <a:latin typeface="Times New Roman" pitchFamily="18" charset="0"/>
              </a:defRPr>
            </a:lvl6pPr>
            <a:lvl7pPr marL="2971800" indent="-228600" defTabSz="915988" eaLnBrk="0" fontAlgn="base" hangingPunct="0">
              <a:spcBef>
                <a:spcPct val="0"/>
              </a:spcBef>
              <a:spcAft>
                <a:spcPct val="0"/>
              </a:spcAft>
              <a:defRPr sz="2800">
                <a:solidFill>
                  <a:schemeClr val="tx1"/>
                </a:solidFill>
                <a:latin typeface="Times New Roman" pitchFamily="18" charset="0"/>
              </a:defRPr>
            </a:lvl7pPr>
            <a:lvl8pPr marL="3429000" indent="-228600" defTabSz="915988" eaLnBrk="0" fontAlgn="base" hangingPunct="0">
              <a:spcBef>
                <a:spcPct val="0"/>
              </a:spcBef>
              <a:spcAft>
                <a:spcPct val="0"/>
              </a:spcAft>
              <a:defRPr sz="2800">
                <a:solidFill>
                  <a:schemeClr val="tx1"/>
                </a:solidFill>
                <a:latin typeface="Times New Roman" pitchFamily="18" charset="0"/>
              </a:defRPr>
            </a:lvl8pPr>
            <a:lvl9pPr marL="3886200" indent="-228600" defTabSz="915988" eaLnBrk="0" fontAlgn="base" hangingPunct="0">
              <a:spcBef>
                <a:spcPct val="0"/>
              </a:spcBef>
              <a:spcAft>
                <a:spcPct val="0"/>
              </a:spcAft>
              <a:defRPr sz="2800">
                <a:solidFill>
                  <a:schemeClr val="tx1"/>
                </a:solidFill>
                <a:latin typeface="Times New Roman" pitchFamily="18" charset="0"/>
              </a:defRPr>
            </a:lvl9pPr>
          </a:lstStyle>
          <a:p>
            <a:pPr eaLnBrk="1" hangingPunct="1"/>
            <a:fld id="{C2658ACC-E323-483C-8921-18341B307FFD}" type="slidenum">
              <a:rPr lang="en-US" sz="1200" smtClean="0">
                <a:latin typeface="Arial Unicode MS" pitchFamily="34" charset="-128"/>
              </a:rPr>
              <a:pPr eaLnBrk="1" hangingPunct="1"/>
              <a:t>28</a:t>
            </a:fld>
            <a:endParaRPr lang="en-US" sz="1200" dirty="0" smtClean="0">
              <a:latin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Buyers did not rate any of the categories above a 4, this could be a reflection of dwindling consumer sentiment, poor market conditions and the economic recession.</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800">
                <a:solidFill>
                  <a:schemeClr val="tx1"/>
                </a:solidFill>
                <a:latin typeface="Times New Roman" pitchFamily="18" charset="0"/>
              </a:defRPr>
            </a:lvl1pPr>
            <a:lvl2pPr marL="742950" indent="-285750" defTabSz="915988" eaLnBrk="0" hangingPunct="0">
              <a:defRPr sz="2800">
                <a:solidFill>
                  <a:schemeClr val="tx1"/>
                </a:solidFill>
                <a:latin typeface="Times New Roman" pitchFamily="18" charset="0"/>
              </a:defRPr>
            </a:lvl2pPr>
            <a:lvl3pPr marL="1143000" indent="-228600" defTabSz="915988" eaLnBrk="0" hangingPunct="0">
              <a:defRPr sz="2800">
                <a:solidFill>
                  <a:schemeClr val="tx1"/>
                </a:solidFill>
                <a:latin typeface="Times New Roman" pitchFamily="18" charset="0"/>
              </a:defRPr>
            </a:lvl3pPr>
            <a:lvl4pPr marL="1600200" indent="-228600" defTabSz="915988" eaLnBrk="0" hangingPunct="0">
              <a:defRPr sz="2800">
                <a:solidFill>
                  <a:schemeClr val="tx1"/>
                </a:solidFill>
                <a:latin typeface="Times New Roman" pitchFamily="18" charset="0"/>
              </a:defRPr>
            </a:lvl4pPr>
            <a:lvl5pPr marL="2057400" indent="-228600" defTabSz="915988" eaLnBrk="0" hangingPunct="0">
              <a:defRPr sz="2800">
                <a:solidFill>
                  <a:schemeClr val="tx1"/>
                </a:solidFill>
                <a:latin typeface="Times New Roman" pitchFamily="18" charset="0"/>
              </a:defRPr>
            </a:lvl5pPr>
            <a:lvl6pPr marL="2514600" indent="-228600" defTabSz="915988" eaLnBrk="0" fontAlgn="base" hangingPunct="0">
              <a:spcBef>
                <a:spcPct val="0"/>
              </a:spcBef>
              <a:spcAft>
                <a:spcPct val="0"/>
              </a:spcAft>
              <a:defRPr sz="2800">
                <a:solidFill>
                  <a:schemeClr val="tx1"/>
                </a:solidFill>
                <a:latin typeface="Times New Roman" pitchFamily="18" charset="0"/>
              </a:defRPr>
            </a:lvl6pPr>
            <a:lvl7pPr marL="2971800" indent="-228600" defTabSz="915988" eaLnBrk="0" fontAlgn="base" hangingPunct="0">
              <a:spcBef>
                <a:spcPct val="0"/>
              </a:spcBef>
              <a:spcAft>
                <a:spcPct val="0"/>
              </a:spcAft>
              <a:defRPr sz="2800">
                <a:solidFill>
                  <a:schemeClr val="tx1"/>
                </a:solidFill>
                <a:latin typeface="Times New Roman" pitchFamily="18" charset="0"/>
              </a:defRPr>
            </a:lvl7pPr>
            <a:lvl8pPr marL="3429000" indent="-228600" defTabSz="915988" eaLnBrk="0" fontAlgn="base" hangingPunct="0">
              <a:spcBef>
                <a:spcPct val="0"/>
              </a:spcBef>
              <a:spcAft>
                <a:spcPct val="0"/>
              </a:spcAft>
              <a:defRPr sz="2800">
                <a:solidFill>
                  <a:schemeClr val="tx1"/>
                </a:solidFill>
                <a:latin typeface="Times New Roman" pitchFamily="18" charset="0"/>
              </a:defRPr>
            </a:lvl8pPr>
            <a:lvl9pPr marL="3886200" indent="-228600" defTabSz="915988" eaLnBrk="0" fontAlgn="base" hangingPunct="0">
              <a:spcBef>
                <a:spcPct val="0"/>
              </a:spcBef>
              <a:spcAft>
                <a:spcPct val="0"/>
              </a:spcAft>
              <a:defRPr sz="2800">
                <a:solidFill>
                  <a:schemeClr val="tx1"/>
                </a:solidFill>
                <a:latin typeface="Times New Roman" pitchFamily="18" charset="0"/>
              </a:defRPr>
            </a:lvl9pPr>
          </a:lstStyle>
          <a:p>
            <a:pPr eaLnBrk="1" hangingPunct="1"/>
            <a:fld id="{3B1D05BB-D967-4B76-BB13-8839E2001BB5}" type="slidenum">
              <a:rPr lang="en-US" sz="1200" smtClean="0">
                <a:latin typeface="Arial Unicode MS" pitchFamily="34" charset="-128"/>
              </a:rPr>
              <a:pPr eaLnBrk="1" hangingPunct="1"/>
              <a:t>33</a:t>
            </a:fld>
            <a:endParaRPr lang="en-US" sz="1200" dirty="0" smtClean="0">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6628" y="3001621"/>
            <a:ext cx="5589871" cy="1470025"/>
          </a:xfrm>
        </p:spPr>
        <p:txBody>
          <a:bodyPr>
            <a:noAutofit/>
          </a:bodyPr>
          <a:lstStyle>
            <a:lvl1pPr algn="l">
              <a:defRPr sz="5000">
                <a:solidFill>
                  <a:schemeClr val="tx1"/>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246627" y="4848777"/>
            <a:ext cx="5589872"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21760"/>
            <a:ext cx="7772400" cy="1362075"/>
          </a:xfrm>
        </p:spPr>
        <p:txBody>
          <a:bodyPr anchor="t">
            <a:normAutofit/>
          </a:bodyPr>
          <a:lstStyle>
            <a:lvl1pPr algn="ctr">
              <a:defRPr sz="2800" b="1" i="0" cap="none">
                <a:solidFill>
                  <a:schemeClr val="bg1"/>
                </a:solidFill>
                <a:latin typeface=""/>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0" y="0"/>
            <a:ext cx="9144000" cy="4840288"/>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403931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967" y="2371105"/>
            <a:ext cx="5603850" cy="1470025"/>
          </a:xfrm>
        </p:spPr>
        <p:txBody>
          <a:bodyPr>
            <a:noAutofit/>
          </a:bodyPr>
          <a:lstStyle>
            <a:lvl1pPr algn="l">
              <a:defRPr sz="5000">
                <a:solidFill>
                  <a:schemeClr val="tx2"/>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303695" y="4182736"/>
            <a:ext cx="5211571"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719324"/>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648282"/>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678490" y="1600200"/>
            <a:ext cx="7008310"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0586" y="745973"/>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820586" y="1687300"/>
            <a:ext cx="6866214"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52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21760"/>
            <a:ext cx="7772400" cy="1362075"/>
          </a:xfrm>
        </p:spPr>
        <p:txBody>
          <a:bodyPr anchor="t">
            <a:normAutofit/>
          </a:bodyPr>
          <a:lstStyle>
            <a:lvl1pPr algn="ctr">
              <a:defRPr sz="2800" b="1" i="0" cap="none">
                <a:solidFill>
                  <a:schemeClr val="bg1"/>
                </a:solidFill>
                <a:latin typeface=""/>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0" y="0"/>
            <a:ext cx="9144000" cy="4840288"/>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15412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21760"/>
            <a:ext cx="7772400" cy="1362075"/>
          </a:xfrm>
        </p:spPr>
        <p:txBody>
          <a:bodyPr anchor="t">
            <a:normAutofit/>
          </a:bodyPr>
          <a:lstStyle>
            <a:lvl1pPr algn="ctr">
              <a:defRPr sz="2800" b="1" i="0" cap="none">
                <a:solidFill>
                  <a:schemeClr val="bg1"/>
                </a:solidFill>
                <a:latin typeface=""/>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0" y="0"/>
            <a:ext cx="9144000" cy="4840288"/>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267597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21760"/>
            <a:ext cx="7772400" cy="1362075"/>
          </a:xfrm>
        </p:spPr>
        <p:txBody>
          <a:bodyPr anchor="t">
            <a:normAutofit/>
          </a:bodyPr>
          <a:lstStyle>
            <a:lvl1pPr algn="ctr">
              <a:defRPr sz="2800" b="1" i="0" cap="none">
                <a:solidFill>
                  <a:schemeClr val="bg1"/>
                </a:solidFill>
                <a:latin typeface=""/>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0" y="0"/>
            <a:ext cx="9144000" cy="4840288"/>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368223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6AD1E6-4F10-41B4-BABF-77B90E39806D}" type="datetimeFigureOut">
              <a:rPr lang="en-US"/>
              <a:pPr>
                <a:defRPr/>
              </a:pPr>
              <a:t>5/8/2012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43861D-D7FC-4FE3-A90C-581A2ABD01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 id="2147483674" r:id="rId8"/>
    <p:sldLayoutId id="2147483675" r:id="rId9"/>
    <p:sldLayoutId id="2147483676" r:id="rId10"/>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3246438" y="3001963"/>
            <a:ext cx="5589587" cy="1470025"/>
          </a:xfrm>
        </p:spPr>
        <p:txBody>
          <a:bodyPr/>
          <a:lstStyle/>
          <a:p>
            <a:r>
              <a:rPr lang="en-US" dirty="0" smtClean="0">
                <a:latin typeface="Calibri" pitchFamily="34" charset="0"/>
              </a:rPr>
              <a:t>The New Real Estate Consumer</a:t>
            </a:r>
          </a:p>
        </p:txBody>
      </p:sp>
      <p:sp>
        <p:nvSpPr>
          <p:cNvPr id="7170" name="Subtitle 2"/>
          <p:cNvSpPr>
            <a:spLocks noGrp="1"/>
          </p:cNvSpPr>
          <p:nvPr>
            <p:ph type="subTitle" idx="1"/>
          </p:nvPr>
        </p:nvSpPr>
        <p:spPr>
          <a:xfrm>
            <a:off x="3246438" y="4848225"/>
            <a:ext cx="5589587" cy="1752600"/>
          </a:xfrm>
        </p:spPr>
        <p:txBody>
          <a:bodyPr>
            <a:normAutofit/>
          </a:bodyPr>
          <a:lstStyle/>
          <a:p>
            <a:r>
              <a:rPr lang="en-US" dirty="0" smtClean="0">
                <a:latin typeface="Calibri" pitchFamily="34" charset="0"/>
              </a:rPr>
              <a:t>May 3, 2012</a:t>
            </a:r>
          </a:p>
          <a:p>
            <a:endParaRPr lang="en-US" dirty="0">
              <a:latin typeface="Calibri" pitchFamily="34" charset="0"/>
            </a:endParaRPr>
          </a:p>
          <a:p>
            <a:r>
              <a:rPr lang="en-US" dirty="0" smtClean="0">
                <a:latin typeface="Calibri" pitchFamily="34" charset="0"/>
              </a:rPr>
              <a:t>Joel Singer, CEO, C.A.R.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j-lt"/>
              </a:rPr>
              <a:t>Household Income: US v. CA</a:t>
            </a:r>
            <a:endParaRPr lang="en-US" sz="32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8215293"/>
              </p:ext>
            </p:extLst>
          </p:nvPr>
        </p:nvGraphicFramePr>
        <p:xfrm>
          <a:off x="809625" y="1444286"/>
          <a:ext cx="7877175"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234407"/>
            <a:ext cx="9144000" cy="304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Source: NAR 2011 Profile of Home Buyers &amp; Sellers, C.A.R. 2011 Buyer &amp; Seller Surveys</a:t>
            </a:r>
            <a:endParaRPr lang="en-US" sz="1200" dirty="0"/>
          </a:p>
        </p:txBody>
      </p:sp>
    </p:spTree>
    <p:extLst>
      <p:ext uri="{BB962C8B-B14F-4D97-AF65-F5344CB8AC3E}">
        <p14:creationId xmlns:p14="http://schemas.microsoft.com/office/powerpoint/2010/main" val="16945015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477176"/>
            <a:ext cx="8008883" cy="698313"/>
          </a:xfrm>
        </p:spPr>
        <p:txBody>
          <a:bodyPr>
            <a:noAutofit/>
          </a:bodyPr>
          <a:lstStyle/>
          <a:p>
            <a:pPr algn="ctr"/>
            <a:r>
              <a:rPr lang="en-US" sz="3200" dirty="0" smtClean="0">
                <a:latin typeface="+mj-lt"/>
              </a:rPr>
              <a:t>Buyer &amp; Seller Marital Status: CA v. US </a:t>
            </a:r>
            <a:br>
              <a:rPr lang="en-US" sz="3200" dirty="0" smtClean="0">
                <a:latin typeface="+mj-lt"/>
              </a:rPr>
            </a:br>
            <a:r>
              <a:rPr lang="en-US" sz="3200" dirty="0" smtClean="0">
                <a:latin typeface="+mj-lt"/>
              </a:rPr>
              <a:t>CA Has More Alternative </a:t>
            </a:r>
            <a:r>
              <a:rPr lang="en-US" sz="3200" dirty="0">
                <a:latin typeface="+mj-lt"/>
              </a:rPr>
              <a:t>F</a:t>
            </a:r>
            <a:r>
              <a:rPr lang="en-US" sz="3200" dirty="0" smtClean="0">
                <a:latin typeface="+mj-lt"/>
              </a:rPr>
              <a:t>amily Structures </a:t>
            </a:r>
            <a:endParaRPr lang="en-US" sz="32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1011463"/>
              </p:ext>
            </p:extLst>
          </p:nvPr>
        </p:nvGraphicFramePr>
        <p:xfrm>
          <a:off x="1677988" y="1600200"/>
          <a:ext cx="700881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234407"/>
            <a:ext cx="9144000" cy="304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dirty="0" smtClean="0"/>
              <a:t>Source: U.S. Census Bureau 2010 American Community Survey, NAR 2011 Profile of Home Buyers &amp; Sellers, C.A.R. 2011 Buyer &amp; Seller Surveys</a:t>
            </a:r>
            <a:endParaRPr lang="en-US" sz="1100" dirty="0"/>
          </a:p>
        </p:txBody>
      </p:sp>
    </p:spTree>
    <p:extLst>
      <p:ext uri="{BB962C8B-B14F-4D97-AF65-F5344CB8AC3E}">
        <p14:creationId xmlns:p14="http://schemas.microsoft.com/office/powerpoint/2010/main" val="429616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719324"/>
            <a:ext cx="8135007" cy="698313"/>
          </a:xfrm>
        </p:spPr>
        <p:txBody>
          <a:bodyPr>
            <a:normAutofit/>
          </a:bodyPr>
          <a:lstStyle/>
          <a:p>
            <a:pPr algn="ctr"/>
            <a:r>
              <a:rPr lang="en-US" sz="3200" dirty="0" smtClean="0"/>
              <a:t>1</a:t>
            </a:r>
            <a:r>
              <a:rPr lang="en-US" sz="3200" baseline="30000" dirty="0" smtClean="0"/>
              <a:t>st</a:t>
            </a:r>
            <a:r>
              <a:rPr lang="en-US" sz="3200" dirty="0" smtClean="0"/>
              <a:t>-time vs. Repeat Buyers &amp; Sellers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56462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234407"/>
            <a:ext cx="9144000" cy="304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Source: NAR 2011 Profile of Home Buyers &amp; Sellers, C.A.R. 2011 Buyer &amp; Seller Surveys</a:t>
            </a:r>
            <a:endParaRPr lang="en-US" sz="1200" dirty="0"/>
          </a:p>
        </p:txBody>
      </p:sp>
    </p:spTree>
    <p:extLst>
      <p:ext uri="{BB962C8B-B14F-4D97-AF65-F5344CB8AC3E}">
        <p14:creationId xmlns:p14="http://schemas.microsoft.com/office/powerpoint/2010/main" val="2869107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747713" y="2371725"/>
            <a:ext cx="5603875" cy="1470025"/>
          </a:xfrm>
        </p:spPr>
        <p:txBody>
          <a:bodyPr/>
          <a:lstStyle/>
          <a:p>
            <a:pPr algn="ctr"/>
            <a:r>
              <a:rPr lang="en-US" dirty="0" smtClean="0">
                <a:latin typeface="Calibri" pitchFamily="34" charset="0"/>
              </a:rPr>
              <a:t>The Real Estate Transaction as Experienced by Buyers &amp; Sellers</a:t>
            </a:r>
          </a:p>
        </p:txBody>
      </p:sp>
    </p:spTree>
    <p:extLst>
      <p:ext uri="{BB962C8B-B14F-4D97-AF65-F5344CB8AC3E}">
        <p14:creationId xmlns:p14="http://schemas.microsoft.com/office/powerpoint/2010/main" val="15978822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the Selling/Buying Process Begins…</a:t>
            </a:r>
            <a:endParaRPr lang="en-US" dirty="0"/>
          </a:p>
        </p:txBody>
      </p:sp>
      <p:sp>
        <p:nvSpPr>
          <p:cNvPr id="3" name="Content Placeholder 2"/>
          <p:cNvSpPr>
            <a:spLocks noGrp="1"/>
          </p:cNvSpPr>
          <p:nvPr>
            <p:ph idx="1"/>
          </p:nvPr>
        </p:nvSpPr>
        <p:spPr/>
        <p:txBody>
          <a:bodyPr/>
          <a:lstStyle/>
          <a:p>
            <a:r>
              <a:rPr lang="en-US" dirty="0" smtClean="0"/>
              <a:t>Sellers considered selling more than 4 months, on average, before doing so</a:t>
            </a:r>
          </a:p>
          <a:p>
            <a:endParaRPr lang="en-US" dirty="0" smtClean="0"/>
          </a:p>
          <a:p>
            <a:r>
              <a:rPr lang="en-US" dirty="0" smtClean="0"/>
              <a:t>Buyers considered buying for 4 months before contacting an agent</a:t>
            </a:r>
          </a:p>
          <a:p>
            <a:endParaRPr lang="en-US" dirty="0" smtClean="0"/>
          </a:p>
          <a:p>
            <a:r>
              <a:rPr lang="en-US" dirty="0" smtClean="0"/>
              <a:t>Buyers investigated for 6 weeks prior to contacting an agent</a:t>
            </a:r>
            <a:endParaRPr lang="en-US" dirty="0"/>
          </a:p>
        </p:txBody>
      </p:sp>
      <p:sp>
        <p:nvSpPr>
          <p:cNvPr id="4" name="Text Box 6"/>
          <p:cNvSpPr txBox="1">
            <a:spLocks noChangeArrowheads="1"/>
          </p:cNvSpPr>
          <p:nvPr/>
        </p:nvSpPr>
        <p:spPr bwMode="auto">
          <a:xfrm>
            <a:off x="5391807"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400" dirty="0" smtClean="0">
                <a:latin typeface="Arial" pitchFamily="34" charset="0"/>
              </a:rPr>
              <a:t>Source: C.A.R. 2011 Buyer &amp; Seller Surveys</a:t>
            </a:r>
            <a:endParaRPr lang="en-US" sz="1400" dirty="0">
              <a:latin typeface="Arial" pitchFamily="34" charset="0"/>
            </a:endParaRPr>
          </a:p>
        </p:txBody>
      </p:sp>
    </p:spTree>
    <p:extLst>
      <p:ext uri="{BB962C8B-B14F-4D97-AF65-F5344CB8AC3E}">
        <p14:creationId xmlns:p14="http://schemas.microsoft.com/office/powerpoint/2010/main" val="11082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8282"/>
            <a:ext cx="8513379" cy="698313"/>
          </a:xfrm>
        </p:spPr>
        <p:txBody>
          <a:bodyPr>
            <a:noAutofit/>
          </a:bodyPr>
          <a:lstStyle/>
          <a:p>
            <a:r>
              <a:rPr lang="en-US" sz="3200" dirty="0" smtClean="0"/>
              <a:t>Average Selling Process is Long: 9.5 months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351434"/>
              </p:ext>
            </p:extLst>
          </p:nvPr>
        </p:nvGraphicFramePr>
        <p:xfrm>
          <a:off x="1677988" y="1600200"/>
          <a:ext cx="70088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Seller Survey</a:t>
            </a:r>
            <a:endParaRPr lang="en-US" sz="1400" dirty="0">
              <a:latin typeface="Arial" pitchFamily="34" charset="0"/>
            </a:endParaRPr>
          </a:p>
        </p:txBody>
      </p:sp>
      <p:sp>
        <p:nvSpPr>
          <p:cNvPr id="8" name="TextBox 7"/>
          <p:cNvSpPr txBox="1"/>
          <p:nvPr/>
        </p:nvSpPr>
        <p:spPr>
          <a:xfrm>
            <a:off x="3296094" y="3700130"/>
            <a:ext cx="1063256" cy="369332"/>
          </a:xfrm>
          <a:prstGeom prst="rect">
            <a:avLst/>
          </a:prstGeom>
          <a:noFill/>
        </p:spPr>
        <p:txBody>
          <a:bodyPr wrap="square" rtlCol="0">
            <a:spAutoFit/>
          </a:bodyPr>
          <a:lstStyle/>
          <a:p>
            <a:r>
              <a:rPr lang="en-US" dirty="0" smtClean="0"/>
              <a:t>+7 mos.</a:t>
            </a:r>
            <a:endParaRPr lang="en-US" dirty="0"/>
          </a:p>
        </p:txBody>
      </p:sp>
      <p:sp>
        <p:nvSpPr>
          <p:cNvPr id="9" name="TextBox 8"/>
          <p:cNvSpPr txBox="1"/>
          <p:nvPr/>
        </p:nvSpPr>
        <p:spPr>
          <a:xfrm>
            <a:off x="5085907" y="3710762"/>
            <a:ext cx="1208567" cy="369332"/>
          </a:xfrm>
          <a:prstGeom prst="rect">
            <a:avLst/>
          </a:prstGeom>
          <a:noFill/>
        </p:spPr>
        <p:txBody>
          <a:bodyPr wrap="square" rtlCol="0">
            <a:spAutoFit/>
          </a:bodyPr>
          <a:lstStyle/>
          <a:p>
            <a:r>
              <a:rPr lang="en-US" dirty="0" smtClean="0"/>
              <a:t>+1.5 mos.</a:t>
            </a:r>
            <a:endParaRPr lang="en-US" dirty="0"/>
          </a:p>
        </p:txBody>
      </p:sp>
      <p:sp>
        <p:nvSpPr>
          <p:cNvPr id="10" name="TextBox 9"/>
          <p:cNvSpPr txBox="1"/>
          <p:nvPr/>
        </p:nvSpPr>
        <p:spPr>
          <a:xfrm>
            <a:off x="1924494" y="4352261"/>
            <a:ext cx="616688" cy="369332"/>
          </a:xfrm>
          <a:prstGeom prst="rect">
            <a:avLst/>
          </a:prstGeom>
          <a:noFill/>
        </p:spPr>
        <p:txBody>
          <a:bodyPr wrap="square" rtlCol="0">
            <a:spAutoFit/>
          </a:bodyPr>
          <a:lstStyle/>
          <a:p>
            <a:r>
              <a:rPr lang="en-US" dirty="0" smtClean="0"/>
              <a:t>Jan.</a:t>
            </a:r>
            <a:endParaRPr lang="en-US" dirty="0"/>
          </a:p>
        </p:txBody>
      </p:sp>
      <p:sp>
        <p:nvSpPr>
          <p:cNvPr id="11" name="TextBox 10"/>
          <p:cNvSpPr txBox="1"/>
          <p:nvPr/>
        </p:nvSpPr>
        <p:spPr>
          <a:xfrm>
            <a:off x="4649972" y="4352261"/>
            <a:ext cx="719469" cy="369332"/>
          </a:xfrm>
          <a:prstGeom prst="rect">
            <a:avLst/>
          </a:prstGeom>
          <a:noFill/>
        </p:spPr>
        <p:txBody>
          <a:bodyPr wrap="square" rtlCol="0">
            <a:spAutoFit/>
          </a:bodyPr>
          <a:lstStyle/>
          <a:p>
            <a:r>
              <a:rPr lang="en-US" dirty="0" smtClean="0"/>
              <a:t>Aug.</a:t>
            </a:r>
            <a:endParaRPr lang="en-US" dirty="0"/>
          </a:p>
        </p:txBody>
      </p:sp>
      <p:sp>
        <p:nvSpPr>
          <p:cNvPr id="12" name="TextBox 11"/>
          <p:cNvSpPr txBox="1"/>
          <p:nvPr/>
        </p:nvSpPr>
        <p:spPr>
          <a:xfrm>
            <a:off x="6106633" y="4352261"/>
            <a:ext cx="616688" cy="369332"/>
          </a:xfrm>
          <a:prstGeom prst="rect">
            <a:avLst/>
          </a:prstGeom>
          <a:noFill/>
        </p:spPr>
        <p:txBody>
          <a:bodyPr wrap="square" rtlCol="0">
            <a:spAutoFit/>
          </a:bodyPr>
          <a:lstStyle/>
          <a:p>
            <a:r>
              <a:rPr lang="en-US" dirty="0" smtClean="0"/>
              <a:t>Oct.</a:t>
            </a:r>
            <a:endParaRPr lang="en-US" dirty="0"/>
          </a:p>
        </p:txBody>
      </p:sp>
    </p:spTree>
    <p:extLst>
      <p:ext uri="{BB962C8B-B14F-4D97-AF65-F5344CB8AC3E}">
        <p14:creationId xmlns:p14="http://schemas.microsoft.com/office/powerpoint/2010/main" val="29060935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491" y="303492"/>
            <a:ext cx="7008309" cy="698313"/>
          </a:xfrm>
        </p:spPr>
        <p:txBody>
          <a:bodyPr>
            <a:noAutofit/>
          </a:bodyPr>
          <a:lstStyle/>
          <a:p>
            <a:pPr algn="ctr"/>
            <a:r>
              <a:rPr lang="en-US" sz="3200" dirty="0" smtClean="0">
                <a:latin typeface="+mj-lt"/>
              </a:rPr>
              <a:t>60% of Sellers Did Not Close Escrow on Time Because…</a:t>
            </a:r>
            <a:endParaRPr lang="en-US" sz="3200" dirty="0">
              <a:latin typeface="+mj-lt"/>
            </a:endParaRPr>
          </a:p>
        </p:txBody>
      </p:sp>
      <p:sp>
        <p:nvSpPr>
          <p:cNvPr id="4"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Seller Survey</a:t>
            </a:r>
            <a:endParaRPr lang="en-US" sz="1400" dirty="0">
              <a:latin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88161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320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56" y="2724151"/>
            <a:ext cx="2660464" cy="206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pPr algn="ctr"/>
            <a:r>
              <a:rPr lang="en-US" sz="3200" dirty="0" smtClean="0"/>
              <a:t>Average Buying Process is Lengthy:</a:t>
            </a:r>
            <a:br>
              <a:rPr lang="en-US" sz="3200" dirty="0" smtClean="0"/>
            </a:br>
            <a:r>
              <a:rPr lang="en-US" sz="3200" dirty="0" smtClean="0"/>
              <a:t>7.5 Months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9044368"/>
              </p:ext>
            </p:extLst>
          </p:nvPr>
        </p:nvGraphicFramePr>
        <p:xfrm>
          <a:off x="1999312" y="1573524"/>
          <a:ext cx="700881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Buyer &amp; Seller Surveys</a:t>
            </a:r>
            <a:endParaRPr lang="en-US" sz="1400" dirty="0">
              <a:latin typeface="Arial" pitchFamily="34" charset="0"/>
            </a:endParaRPr>
          </a:p>
        </p:txBody>
      </p:sp>
      <p:sp>
        <p:nvSpPr>
          <p:cNvPr id="8" name="TextBox 7"/>
          <p:cNvSpPr txBox="1"/>
          <p:nvPr/>
        </p:nvSpPr>
        <p:spPr>
          <a:xfrm>
            <a:off x="2728135" y="3651840"/>
            <a:ext cx="1249769" cy="369332"/>
          </a:xfrm>
          <a:prstGeom prst="rect">
            <a:avLst/>
          </a:prstGeom>
          <a:noFill/>
        </p:spPr>
        <p:txBody>
          <a:bodyPr wrap="square" rtlCol="0">
            <a:spAutoFit/>
          </a:bodyPr>
          <a:lstStyle/>
          <a:p>
            <a:r>
              <a:rPr lang="en-US" dirty="0" smtClean="0"/>
              <a:t>+1.5 mos.</a:t>
            </a:r>
            <a:endParaRPr lang="en-US" dirty="0"/>
          </a:p>
        </p:txBody>
      </p:sp>
      <p:sp>
        <p:nvSpPr>
          <p:cNvPr id="9" name="TextBox 8"/>
          <p:cNvSpPr txBox="1"/>
          <p:nvPr/>
        </p:nvSpPr>
        <p:spPr>
          <a:xfrm>
            <a:off x="4073279" y="3651840"/>
            <a:ext cx="1208567" cy="369332"/>
          </a:xfrm>
          <a:prstGeom prst="rect">
            <a:avLst/>
          </a:prstGeom>
          <a:noFill/>
        </p:spPr>
        <p:txBody>
          <a:bodyPr wrap="square" rtlCol="0">
            <a:spAutoFit/>
          </a:bodyPr>
          <a:lstStyle/>
          <a:p>
            <a:r>
              <a:rPr lang="en-US" dirty="0" smtClean="0"/>
              <a:t>+2.5 mos.</a:t>
            </a:r>
            <a:endParaRPr lang="en-US" dirty="0"/>
          </a:p>
        </p:txBody>
      </p:sp>
      <p:sp>
        <p:nvSpPr>
          <p:cNvPr id="10" name="TextBox 9"/>
          <p:cNvSpPr txBox="1"/>
          <p:nvPr/>
        </p:nvSpPr>
        <p:spPr>
          <a:xfrm>
            <a:off x="2324714" y="4296971"/>
            <a:ext cx="616688" cy="369332"/>
          </a:xfrm>
          <a:prstGeom prst="rect">
            <a:avLst/>
          </a:prstGeom>
          <a:noFill/>
        </p:spPr>
        <p:txBody>
          <a:bodyPr wrap="square" rtlCol="0">
            <a:spAutoFit/>
          </a:bodyPr>
          <a:lstStyle/>
          <a:p>
            <a:r>
              <a:rPr lang="en-US" dirty="0" smtClean="0"/>
              <a:t>Jan.</a:t>
            </a:r>
            <a:endParaRPr lang="en-US" dirty="0"/>
          </a:p>
        </p:txBody>
      </p:sp>
      <p:sp>
        <p:nvSpPr>
          <p:cNvPr id="11" name="TextBox 10"/>
          <p:cNvSpPr txBox="1"/>
          <p:nvPr/>
        </p:nvSpPr>
        <p:spPr>
          <a:xfrm>
            <a:off x="3618170" y="4277257"/>
            <a:ext cx="719469" cy="369332"/>
          </a:xfrm>
          <a:prstGeom prst="rect">
            <a:avLst/>
          </a:prstGeom>
          <a:noFill/>
        </p:spPr>
        <p:txBody>
          <a:bodyPr wrap="square" rtlCol="0">
            <a:spAutoFit/>
          </a:bodyPr>
          <a:lstStyle/>
          <a:p>
            <a:r>
              <a:rPr lang="en-US" dirty="0" smtClean="0"/>
              <a:t>Feb.</a:t>
            </a:r>
            <a:endParaRPr lang="en-US" dirty="0"/>
          </a:p>
        </p:txBody>
      </p:sp>
      <p:sp>
        <p:nvSpPr>
          <p:cNvPr id="12" name="TextBox 11"/>
          <p:cNvSpPr txBox="1"/>
          <p:nvPr/>
        </p:nvSpPr>
        <p:spPr>
          <a:xfrm>
            <a:off x="5167546" y="4276061"/>
            <a:ext cx="616688" cy="369332"/>
          </a:xfrm>
          <a:prstGeom prst="rect">
            <a:avLst/>
          </a:prstGeom>
          <a:noFill/>
        </p:spPr>
        <p:txBody>
          <a:bodyPr wrap="square" rtlCol="0">
            <a:spAutoFit/>
          </a:bodyPr>
          <a:lstStyle/>
          <a:p>
            <a:r>
              <a:rPr lang="en-US" dirty="0" smtClean="0"/>
              <a:t>May</a:t>
            </a:r>
            <a:endParaRPr lang="en-US" dirty="0"/>
          </a:p>
        </p:txBody>
      </p:sp>
      <p:sp>
        <p:nvSpPr>
          <p:cNvPr id="13" name="TextBox 12"/>
          <p:cNvSpPr txBox="1"/>
          <p:nvPr/>
        </p:nvSpPr>
        <p:spPr>
          <a:xfrm>
            <a:off x="5511665" y="3651840"/>
            <a:ext cx="1005441" cy="369332"/>
          </a:xfrm>
          <a:prstGeom prst="rect">
            <a:avLst/>
          </a:prstGeom>
          <a:noFill/>
        </p:spPr>
        <p:txBody>
          <a:bodyPr wrap="square" rtlCol="0">
            <a:spAutoFit/>
          </a:bodyPr>
          <a:lstStyle/>
          <a:p>
            <a:r>
              <a:rPr lang="en-US" dirty="0" smtClean="0"/>
              <a:t>+2 mos.</a:t>
            </a:r>
            <a:endParaRPr lang="en-US" dirty="0"/>
          </a:p>
        </p:txBody>
      </p:sp>
      <p:sp>
        <p:nvSpPr>
          <p:cNvPr id="14" name="TextBox 13"/>
          <p:cNvSpPr txBox="1"/>
          <p:nvPr/>
        </p:nvSpPr>
        <p:spPr>
          <a:xfrm>
            <a:off x="6312750" y="4288642"/>
            <a:ext cx="616688" cy="369332"/>
          </a:xfrm>
          <a:prstGeom prst="rect">
            <a:avLst/>
          </a:prstGeom>
          <a:noFill/>
        </p:spPr>
        <p:txBody>
          <a:bodyPr wrap="square" rtlCol="0">
            <a:spAutoFit/>
          </a:bodyPr>
          <a:lstStyle/>
          <a:p>
            <a:r>
              <a:rPr lang="en-US" dirty="0" smtClean="0"/>
              <a:t>July</a:t>
            </a:r>
            <a:endParaRPr lang="en-US" dirty="0"/>
          </a:p>
        </p:txBody>
      </p:sp>
      <p:sp>
        <p:nvSpPr>
          <p:cNvPr id="4" name="TextBox 3"/>
          <p:cNvSpPr txBox="1"/>
          <p:nvPr/>
        </p:nvSpPr>
        <p:spPr>
          <a:xfrm>
            <a:off x="6153316" y="2860468"/>
            <a:ext cx="935555" cy="461665"/>
          </a:xfrm>
          <a:prstGeom prst="rect">
            <a:avLst/>
          </a:prstGeom>
          <a:noFill/>
        </p:spPr>
        <p:txBody>
          <a:bodyPr wrap="square" rtlCol="0">
            <a:spAutoFit/>
          </a:bodyPr>
          <a:lstStyle/>
          <a:p>
            <a:pPr algn="ctr"/>
            <a:r>
              <a:rPr lang="en-US" sz="1200" dirty="0" smtClean="0">
                <a:latin typeface="+mn-lt"/>
              </a:rPr>
              <a:t>Make an offer</a:t>
            </a:r>
            <a:endParaRPr lang="en-US" sz="1200" dirty="0">
              <a:latin typeface="+mn-lt"/>
            </a:endParaRPr>
          </a:p>
        </p:txBody>
      </p:sp>
      <p:sp>
        <p:nvSpPr>
          <p:cNvPr id="15" name="TextBox 14"/>
          <p:cNvSpPr txBox="1"/>
          <p:nvPr/>
        </p:nvSpPr>
        <p:spPr>
          <a:xfrm>
            <a:off x="5348953" y="4555854"/>
            <a:ext cx="1272141" cy="461665"/>
          </a:xfrm>
          <a:prstGeom prst="rect">
            <a:avLst/>
          </a:prstGeom>
          <a:noFill/>
        </p:spPr>
        <p:txBody>
          <a:bodyPr wrap="square" rtlCol="0">
            <a:spAutoFit/>
          </a:bodyPr>
          <a:lstStyle/>
          <a:p>
            <a:pPr algn="ctr"/>
            <a:r>
              <a:rPr lang="en-US" sz="1200" dirty="0" smtClean="0">
                <a:latin typeface="+mn-lt"/>
              </a:rPr>
              <a:t>View 12 homes with agent</a:t>
            </a:r>
            <a:endParaRPr lang="en-US" sz="1200" dirty="0">
              <a:latin typeface="+mn-lt"/>
            </a:endParaRPr>
          </a:p>
        </p:txBody>
      </p:sp>
      <p:sp>
        <p:nvSpPr>
          <p:cNvPr id="16" name="TextBox 15"/>
          <p:cNvSpPr txBox="1"/>
          <p:nvPr/>
        </p:nvSpPr>
        <p:spPr>
          <a:xfrm>
            <a:off x="7584557" y="4273283"/>
            <a:ext cx="699533" cy="369332"/>
          </a:xfrm>
          <a:prstGeom prst="rect">
            <a:avLst/>
          </a:prstGeom>
          <a:noFill/>
        </p:spPr>
        <p:txBody>
          <a:bodyPr wrap="square" rtlCol="0">
            <a:spAutoFit/>
          </a:bodyPr>
          <a:lstStyle/>
          <a:p>
            <a:r>
              <a:rPr lang="en-US" dirty="0" smtClean="0"/>
              <a:t>Aug.</a:t>
            </a:r>
            <a:endParaRPr lang="en-US" dirty="0"/>
          </a:p>
        </p:txBody>
      </p:sp>
      <p:sp>
        <p:nvSpPr>
          <p:cNvPr id="17" name="TextBox 16"/>
          <p:cNvSpPr txBox="1"/>
          <p:nvPr/>
        </p:nvSpPr>
        <p:spPr>
          <a:xfrm>
            <a:off x="6621094" y="3651840"/>
            <a:ext cx="1227396" cy="369332"/>
          </a:xfrm>
          <a:prstGeom prst="rect">
            <a:avLst/>
          </a:prstGeom>
          <a:noFill/>
        </p:spPr>
        <p:txBody>
          <a:bodyPr wrap="square" rtlCol="0">
            <a:spAutoFit/>
          </a:bodyPr>
          <a:lstStyle/>
          <a:p>
            <a:r>
              <a:rPr lang="en-US" dirty="0" smtClean="0"/>
              <a:t>+1.5 mos.</a:t>
            </a:r>
            <a:endParaRPr lang="en-US" dirty="0"/>
          </a:p>
        </p:txBody>
      </p:sp>
    </p:spTree>
    <p:extLst>
      <p:ext uri="{BB962C8B-B14F-4D97-AF65-F5344CB8AC3E}">
        <p14:creationId xmlns:p14="http://schemas.microsoft.com/office/powerpoint/2010/main" val="1316683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Consumers are Doing their Homework Online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7549183"/>
              </p:ext>
            </p:extLst>
          </p:nvPr>
        </p:nvGraphicFramePr>
        <p:xfrm>
          <a:off x="220717" y="641131"/>
          <a:ext cx="9722069" cy="5572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6"/>
          <p:cNvSpPr txBox="1">
            <a:spLocks noChangeArrowheads="1"/>
          </p:cNvSpPr>
          <p:nvPr/>
        </p:nvSpPr>
        <p:spPr bwMode="auto">
          <a:xfrm>
            <a:off x="5391807"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400" dirty="0" smtClean="0">
                <a:latin typeface="Arial" pitchFamily="34" charset="0"/>
              </a:rPr>
              <a:t>Source: C.A.R. 2011 Buyer &amp; Seller Surveys</a:t>
            </a:r>
            <a:endParaRPr lang="en-US" sz="1400" dirty="0">
              <a:latin typeface="Arial" pitchFamily="34" charset="0"/>
            </a:endParaRPr>
          </a:p>
        </p:txBody>
      </p:sp>
    </p:spTree>
    <p:extLst>
      <p:ext uri="{BB962C8B-B14F-4D97-AF65-F5344CB8AC3E}">
        <p14:creationId xmlns:p14="http://schemas.microsoft.com/office/powerpoint/2010/main" val="100206316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322459" y="719324"/>
            <a:ext cx="7781344" cy="698313"/>
          </a:xfrm>
        </p:spPr>
        <p:txBody>
          <a:bodyPr>
            <a:noAutofit/>
          </a:bodyPr>
          <a:lstStyle/>
          <a:p>
            <a:r>
              <a:rPr lang="en-US" sz="3200" dirty="0" smtClean="0">
                <a:latin typeface="Calibri" pitchFamily="34" charset="0"/>
              </a:rPr>
              <a:t>Most Important Websites for Buyers &amp; Sellers</a:t>
            </a:r>
          </a:p>
        </p:txBody>
      </p:sp>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04752">
            <a:off x="1312048" y="3484624"/>
            <a:ext cx="2582459" cy="145145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5864">
            <a:off x="5272739" y="2910856"/>
            <a:ext cx="2495550" cy="952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8203">
            <a:off x="461785" y="2160595"/>
            <a:ext cx="4846760" cy="428625"/>
          </a:xfrm>
          <a:prstGeom prst="rect">
            <a:avLst/>
          </a:prstGeom>
        </p:spPr>
      </p:pic>
      <p:sp>
        <p:nvSpPr>
          <p:cNvPr id="6" name="TextBox 5"/>
          <p:cNvSpPr txBox="1"/>
          <p:nvPr/>
        </p:nvSpPr>
        <p:spPr>
          <a:xfrm>
            <a:off x="0" y="4572000"/>
            <a:ext cx="6248400" cy="276999"/>
          </a:xfrm>
          <a:prstGeom prst="rect">
            <a:avLst/>
          </a:prstGeom>
          <a:noFill/>
        </p:spPr>
        <p:txBody>
          <a:bodyPr wrap="square" rtlCol="0">
            <a:spAutoFit/>
          </a:bodyPr>
          <a:lstStyle/>
          <a:p>
            <a:pPr lvl="0"/>
            <a:r>
              <a:rPr lang="en-US" sz="1200" dirty="0">
                <a:solidFill>
                  <a:schemeClr val="accent4"/>
                </a:solidFill>
                <a:latin typeface="Arial" pitchFamily="34" charset="0"/>
                <a:cs typeface="Arial" pitchFamily="34" charset="0"/>
              </a:rPr>
              <a:t>Q: What was the single most important web site you used in your home selling process?</a:t>
            </a:r>
            <a:endParaRPr lang="en-US" sz="1200" i="1" dirty="0">
              <a:solidFill>
                <a:schemeClr val="accent4"/>
              </a:solidFill>
              <a:latin typeface="Arial" pitchFamily="34" charset="0"/>
              <a:cs typeface="Arial" pitchFamily="34" charset="0"/>
            </a:endParaRPr>
          </a:p>
        </p:txBody>
      </p:sp>
      <p:sp>
        <p:nvSpPr>
          <p:cNvPr id="7" name="Text Box 6"/>
          <p:cNvSpPr txBox="1">
            <a:spLocks noChangeArrowheads="1"/>
          </p:cNvSpPr>
          <p:nvPr/>
        </p:nvSpPr>
        <p:spPr bwMode="auto">
          <a:xfrm>
            <a:off x="5391807"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400" dirty="0" smtClean="0">
                <a:latin typeface="Arial" pitchFamily="34" charset="0"/>
              </a:rPr>
              <a:t>Source: C.A.R. 2011 Buyer &amp; Seller Surveys</a:t>
            </a:r>
            <a:endParaRPr lang="en-US" sz="1400" dirty="0">
              <a:latin typeface="Arial" pitchFamily="34" charset="0"/>
            </a:endParaRPr>
          </a:p>
        </p:txBody>
      </p:sp>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846843">
            <a:off x="4346028" y="4498428"/>
            <a:ext cx="2755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418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“New” Consumer</a:t>
            </a:r>
          </a:p>
          <a:p>
            <a:endParaRPr lang="en-US" dirty="0"/>
          </a:p>
          <a:p>
            <a:pPr lvl="1"/>
            <a:r>
              <a:rPr lang="en-US" dirty="0" smtClean="0"/>
              <a:t>California’s Unique Demographics</a:t>
            </a:r>
          </a:p>
          <a:p>
            <a:pPr lvl="1"/>
            <a:endParaRPr lang="en-US" dirty="0" smtClean="0"/>
          </a:p>
          <a:p>
            <a:pPr lvl="1"/>
            <a:r>
              <a:rPr lang="en-US" dirty="0" smtClean="0"/>
              <a:t>Home Buyers &amp; Sellers – Experiential Data</a:t>
            </a:r>
          </a:p>
          <a:p>
            <a:pPr lvl="1"/>
            <a:endParaRPr lang="en-US" dirty="0"/>
          </a:p>
          <a:p>
            <a:pPr lvl="1"/>
            <a:r>
              <a:rPr lang="en-US" dirty="0" smtClean="0"/>
              <a:t>Investors</a:t>
            </a:r>
          </a:p>
          <a:p>
            <a:pPr marL="457200" lvl="1" indent="0">
              <a:buNone/>
            </a:pPr>
            <a:endParaRPr lang="en-US" dirty="0" smtClean="0"/>
          </a:p>
          <a:p>
            <a:r>
              <a:rPr lang="en-US" dirty="0" smtClean="0"/>
              <a:t>A Generational Buying Opportunity!</a:t>
            </a:r>
            <a:endParaRPr lang="en-US" dirty="0"/>
          </a:p>
        </p:txBody>
      </p:sp>
      <p:sp>
        <p:nvSpPr>
          <p:cNvPr id="4" name="AutoShape 2" descr="data:image/jpeg;base64,/9j/4AAQSkZJRgABAQAAAQABAAD/2wCEAAkGBhQSEBQUEBQUFBQPFBQPDxQUFRQPFA8PFRQVFRQUFBQXHCYeFxkjGRQUHy8gIycpLCwsFR4xNTAqNSYrLCkBCQoKDgwOGA8PGCkcHBwsKSkpLCwpKSkpKSkpKSksKSwpLCkpKSksLCksLCksLCwpKSkpLSksLCwsKSkpKSkpKf/AABEIAMIBAwMBIgACEQEDEQH/xAAcAAABBQEBAQAAAAAAAAAAAAAEAAECAwUGBwj/xABCEAABBAADBQUDCQYEBwAAAAABAAIDEQQSIQUxQVFhBhMicYEykbEHFCNCQ1KCofA0U2JyweFjorLRFSQzNXOSs//EABoBAAIDAQEAAAAAAAAAAAAAAAEDAAIEBQb/xAApEQACAgICAgEDAwUAAAAAAAAAAQIRAzESIQRBURMiYTNCcQUygZGx/9oADAMBAAIRAxEAPwDxmGWnEncTqOhWliMDYa6IEtcAXC7ynjqUPisOAzhrRvk0jj1tGQTFsNVd2GnnRv4LNJ6aHJbTAJcE9vPTf0HA+Ssw0WZpDtK0vkeq0GYgEtD/AK+oPI8j0v4quN4B0FHh5biD5HQoOToHGjK7ssNO1Dk2Jw4bVOBsajUEea1JYwWGvqkHq2xvHw9EHNgiaLaPAVy/VK8Z/IGujPI3a/7BdF2f7QCMiN5OU6B33Dz8rWBPEWuIOmpH9FXX5K84KaplD07C4nucVDjYbuIgYhrde+wx0lbWluy2R1A5Be0YDGRzxMlhcHxytD2OG5wPw5VwpfNvZbb2R7In2Wu8IP3XE2PMWT716h2B2qcLiPm7z/y+McTBygxZ1LByZJw/iA+8p42V4pfSl70KyQvtHpRYhpWI7Kq5I11YszNGVIxUOatCSJDviWhSEtFCaYWFYGKBHBENmPio1myxrexEKzZYVqhIzTRjTRoGSNbU0KDfh7WqMjO0ZjItQt+KCmhDYTA+ILafDQCTmnpD8UerZVh4KCrljtHPFNpRig1WTl7NdejLfh8oQM8XvO5bOP3+SB7i9T6K8ZeyjXox5sP+uqpeygtWaFDnD2m8inExnxElUyw0tx+FpATQWfiUVKyytGS9igW0j5Y63ICYojYyshmSVRckl2XMeNhNE6ZTW8HSuQUWbTA8Lmga1mGm/cTXp+aEjxVCnDzs/mOXNRdCS7wa8Rz/ALryvBezpcvgKnjc+8n1NSOOvLmN2qnsuYSPcyTTP4mn7ruPvV2ADXmjbXaDQ5SjZIIw0EygPaRTq1cw0Q41vrj6pbl+0sl7B8RgHRnM3xhwFiqIB6crse5CxaAgcraOV8EbPLK0W404HJY1zMdudfLd71oS7IZJkc2mk+Fw1AedBry3b1XlWy3G9GMzAier0y6E8d9buNlZmMg7uRzWuzBpoOGmYeX63Ls9m4ExOJIvMC7Ugj++8blkS7JY9uhyvdo0O4O1LgfQb1aGWn+ASx9fk5sPogjQg2Duogr0rYm02zwtzHU0H19SQGw4ctaK84xULmOLXAgjfe/oiNj7TdBJmG52jxzbfxV82L6itbWhH4Z9X7I2iMRC2QbzpIPuyDeP6+RCKcxeEdlPlHbDiqjbbXUCHDR4sZgzXwuIGh6AFe84eZsjGvjOZkjQ9h5tIsFbMOVyVS2InCmDSRIZ8S0nsVEka2xkIcTOdGoPhtHd2od3SZyKcTKkjQM0K3sRhdLWbNCnQmKnExZoVQIVqyxKhsK0qXQjj2V4TD6omcagKbBQQUuItyV3JjrUVRfVnyVzWqjCb/NXyO4BKku6GxfVgb4Mx13cVXMzluCMe2hXvUmQKcqDRkHCkqPzZasrVQWo8mTiZU2HQc8GnILblYBqVkY+QK8XYJKjAxzq3LIkWrimWs6VoWmugQYLSdWZElTgXMbE7GkDM7amhH2kRzhv8w9ph8ws5wO8ehG9U4LHyQuzRPcxw4tNeh5joVtRbchm/ao8jz9vAA0k85IvZd5iivMNNHStMz48a4Pv47wfNWtnB0OovTy5X58VoT7CJaXwluIjAsvislg/xIj4meorqsoYShe8dNVSkWpmuMaGNY6yKORzd4c3n6c1ux1FETr4j9GRxIp2Ujnu06Lk4XML2BwOUe0Haac/dS28VtTvGu7uskRDm+m/8qWecNDYyCMHiHBj2E26IOezmQLd8NFijFkysadCX2TdW02R8UZ88aH2bBIcD1PLzr32gsG2nNzinRkZSQRmjvdry4eakVVtkbuhsds4Oldmfq003fqNTRG+wsnFYMs63dHyXVYjDNjzT5s7JLblNAhx0FelrNfAXTNDvZoC9HaHUXXnSZHI1/BScEc/u/W4r2f5EvlF9nZ+JdoTWDeeBNkxE+fs+dcl5pPsXMXBgrxFos9ToPQLPkgfBIC4Fpa7QjQ2KNtPuT45E9CpQfs+wyxVPjXJ/Jh8oTNpYfK81iYGgTNNXK3cJW9DxA3E9Qu0cxaoyMziAOjS7vMOoRD2KuqKcpWLqipjOBQWNwdLWdHmHVRczM2jvCMZ07C42qOXlhQro6W1iMPRQMsS2xnZklGjNlcUE2PxLVlhQxh1Tk0KaLsM2hfNM/TVIp7vfuCUx6foTI+JUny8FIuQcr9dFSrL3QpHoaSeknyodzMyuolXIrmxF7lmYrqtV2GWdjIwEyNFJXRiTNtDOw4RU76QMuIWpIrGxu4CdU9+kiM7OASTpLyp0y7C4x8bg+NzmObuc0lpHqFuwdpGSftcduP28NRS+b2exJ6gHqucToNJhTaOsdsQStLsO5uIaBbhGC2Vg/jgPiHm3MOqzPmzg12U2D7Q1Gg4FZUM7mODmktc020glpB5gjULfg7VZ9MZH3vDvmERYgeb6yyfjBPUJbgxiknsjgce0S55G2KyubuvSrpbr8VHKGsc0G2+LWi1+oBB4HRBN2WycXhniWtcoHd4hnXujebzYXeiyXYR8dlpJA377BHAjgbSJY0/wxik0joBsdlsa551IlaDTgdw1qj7lOGBrJHjRxjGVo327eKPIDVZmB2tpTzRNsvd4bzactVqDaNvcPqnJIzT2TlykXvHO+hSJKS6YxNFbMMMhLRo8UANwPhNj80Lt3ZrpcoYNwJA11Nkbzx03LWwcfdDwkOa63M0vLR3HyGboU7sG5waaN0PDm0J1Nu8qVVLjKwuNo4/Ye2JsDiWTQ+GSF2bXcRucxwH1SND5r6o7K9potoYVmIg3P8AC9h1dFIPaY7qOfEEHivnbE4Bs8ReG5XtsOoXmINeEcSdNTwJTfJ722k2Vjbfm7iQiPFR8Q29JGj77bJ6ixxW/FlUjHkhR9PPYqXsV2GxDZGNfG4PZI0PY5psOa4WCDypJzFrjIztA7dFJ3Pinc1RBTNlQXEx2s2aFa0wQcrE+DoVNWZUkSGkiWnIxUSRrSpCHEBDb0RMeF4n0U4odUYdAqTl8F4RM2aHmgsQ0cFqzi1m4gUjAMjOdCouICaVxtSjFp9CUyiWYlAzYcnet1uHvgqpcFaqppF+LZymJwvILMnwi7Z+yuiHfsgcgnLMkV4NHEHBFOuy/wCFt5BJW+si1SPC0kk682dMVJUkFIKEI0nT0pZUSDMeQbBojUEaUVv4XtW40MU0TjcHk5J2jpMAc3k8OHksHKnyo8U9kto6w7NhxNGB+c/u3VFOPJt5ZPwEn+EIU95CTvNeF12HM11zArn2rdwfaaQANnAnaNBnJEjByZKPEPI2OiXLDehiyfJt4Da7HRUAATRcTo6tOA5a6/3RsLg5zsmmZgoWQHODd+bXTcKWKMHBP/0H5Xu0yPyxyHjQd7En+Un7qlhZJcM4tkaXAEZtC17SNQS0iwsM8NaNEclnQ4fB292WsrgN28Pppo8tDV9FkbS2K2bOaylpoEC933hvs8POuGmng8Z3lOidm4FtWco6cDXx6K2RziAGgjO76U7jVbxyJs7+azxbi7GuKaNL5Gu3Zwzxs/F5g2R5+aud9lITrGb3NcdRyJ66e4Fq+Ztv7JL4+8ZYkhI8Qu3AUSfwr33sR2jbjMFDLna6Qxt78AglsoFOsbxqL9V08OXmjBlx8WbD2KlzUUQq3NWpMztAj2Kh7Ea5qpkYnRkLaM6SNVPhWg+JDSNTlIW0BAK5rLTOYro2q0mCIPLAOKzsTAOC2pAKWfiEISZaSMc4YcVNkQCvc0JxByKe2KSKu9AUDMiHYMHim+aDml2hvYI6UlVGuKMdhhzVbowpaJQNbeSSuyhOjYaPm2k6a0gVyTYSTqIKkoQdSBTWnBRITBVgCqCsarIhMRqQiSarWuV0yrIhi1sFtuRgDXVIwaBslnKP4HA5mehroUA1WBiNJ7B2tG1E6KQ5o3mGTk8gAn/yCmu/EG+q1GbbfGQ3FMNAeGRrdQNDq3ka3hcq0I7CY9zBlBtv3HeJvoPqnqKKz5PEjPQ2Odx2dnhQJAHRnOzLod4GuvGxw3/dWVh2zbOxEeNweZzGG8RFfhMZoPB6O/ykDkszDvaHh8LjA8G6sujeeR/uPVdXs/aweCyRoa4gjL7TJb3lnMb7C508WTx3fo1RnDKqPatlbTjxMEc0JzRzNEjD0PMcCNxHMFElq8n+Tbab8DiPmczicNinH5m4/Y4jUmE8sw3cyBxK9aXQxzU1aMU4OLplDmqpzUU5qqc1PTFNA4aNxVM0CJcxJqYnXZWrMt8SaMIuaJRbCCm8uhddkBDfJUYjBBGd2Qok2qcmtDKTMh+AHNUHDAcVsPhCGlw4KaplHACawc05YFa6CuATd2OSjYUCviQ0g6LRyhOYRyUUqDRjF3T4pLX+bt5JI80Diz5TT2mSXNNQ9pwUySJCVpwVFOiQmHKQeqwpBWQC5squbMhgVY0piRVsKbKr2SoNhRDCrJFGwpr1a0odjkRG5WUEVc2WscjcPjSNDqDvB1B9EIxyvZIFfj6KuR0eytoggMe4mO2uAOrontcHNcx+/QjcfQr6CikDgCDYcA4EbiDqF83Q4CTu+8LMsZFte8iNr/5MxGf8Nr0P5O+27WFuFnkaWuoYd/ipjj9mS4DQ8OR04hZ5ePCFyh/oasspUpHqCi4KYKZwSrL0Uuaq8qIKgWq6ZVoqfHaHLKKMAUXstWUgOJSHKEkYU3RKBdzVgfyCSaKkyIuViAliTI0yj6E8hUOHIpySOqpkPorqIOQ5tRz9FV84I3qQxYR4sikizvUlDvwkhQbPlZJJJc80jhJMnRIOnUU6JCScKKkigEgVY0qsKbSmJlWXMKuYVdsnYU+JNYeJ8nMtHhb/ADPPhb6ldts35Jnhne46ePDxD2tQT5Z3U0HyzIuaQOLZxLXLe2H2WxWKI7iF7gfrkZIx+N1BdCdvbKwOmDg+eSt3TTWWA8xmGv4WjzWFtrt3i8XYklLYz9lH9HHXIgG3DzJUU29IHBezVk7N4XDftuLa543wYQd+8Hk6R1MaVkbWxsL3N+bQmFjBXikdK+X+J50aD0aAFkNKmHI38slfAR327poOg5K/D7xaGhYroXeJRO2Rro9w7BdtDJE2LEWXMtrZL9poqs/UWBfku7teEdlMbkLTzdKznrljcP8ASV6hsjtFUvcy0A4ZonchyPS/1Sw5MyhmcHr0Phj5Y1JHSOCirFEtT0LIpiE6YokIqt7FaUkUwUBujrchJo1ovbSqfHaYpFXEx3Oo6qL4wUZiMN6oPIRu9yenehVNAk2FPBByMPFbQN71CSAFWWStgcL0YOUpLWOBCdM+qiv02fKdJJWkuUbRJ0ydEg6SSShB06ZOiQmzroOPGh5L2TZ+xNiYKCOeSWPEuewPHeOEz3Or6uGaaH4wa+HjKkEdgPTtufLGT4cDA2JooNfIA8tA3FkQ8DD7/JcNtHbM2JfnxEr5Xc3uLq8hub6LNCsaVeMUgNhDCrmFDMKua5WsrQQ0q6MIZrkZAqsskEHQKOHPiUHvT4berR2CWjptjTU2/wB3NC7yDhKx3xC7eeJs8THb3R21rgaMbtAbPnqvPtlG48QP8Jsg82TRf0cV2GxMSK0dTn5Xkcy5pqz5rk/1FVNSNniP7aOn7IbffC5sGJe6QSOyYeV1mnAaRPPA0NDx+Pdhy8rmNg2AG8WirvodKINHnVcl1vZXtKJPoZXfSs9l27vm60f56Go6Hqp4vkX9kv8AAPIxpfcjpyokKSZdEylRT2neFBEhIm1U5qkSlaiIUuahp8KD5otwUCrJ0DZlOZW9II2aK0E+Ijcmp2UqiVJKvMkpRLPkhOkksg4SdMkoQe09pk9okEnTJ0SDqQUU4KKATCsaVUCnzK6YAhrlY0oZpVjXqEQU13JHRuoIDDjiUTmUCWucrsM5COcr4XIxKyOg7Om5XM/eQYhg8+5e4fm0Lf2BMx0bXOOtmP0a6xXo4Fc12XmDcbhr3GaNp8nODT+TlobEJY+SI72lrx0cw5HV/wCt+iw/1CNwv4NHjPujtp4HOshwpupGUg5gL0cDoDrvBQErfZkY4gtGbQlu47wOFGjpu1Wlhph4SBQk+jf7hR/NZOznOD3xEjNGXNA3WwXz66+vVcVG6atUeidle04nYGyECVuh/wAShqR16eo6dDa8ahzMNAua5jg4EaOoGx8Cu42D22Y6mYg5ZNwfXgk5HT2XdN2mi6ni+Vz+yW/+nMnHi6OtKrcFNr73eii5dFC2QKgVMqBViWMSq3FSKg5QNiu1TJGnclnRIDmNJXpI8gUfHSSZJZxg6SSShB0kydEg6SZOoQdOEye0SD2ntRBT2igErV0TVQ1FQK1kColIFU3SfMgEuzK+NyDa5XMemIWw/DYjI9ruLHBw82kH+i6rHuEW1ZPuOxEgI4ObITI0e5y4onT8l1Ha5/0scv72DB4g1xJhY1x97SkeRHlGhuF0ztsE4v8AC7Qg5mjyFEfAoXbEdTRyje4gOaTXiG+ufVW4HEB7HSAVkaHg8aNXu6C1DbMglgzcHeEnfldf5WQPReepro6b7QDjsQ4NsVnY0uN/aM468wAPcrcLjWyMDgSCKIqwQf8AcFRmjOQO9l1NcDvBO9zfLTd/EsTExuw8udl90/xNAOlbi3zadPdzUceWumZ80L7PYuyvaBskbY3mpGDLroH1y61wXQuNrxWPHd5EJI9CPa1Nijd0NxaQDz9y7jsj23EtQ4lwEgFMedBKOvAO+PQrq+L5XL7Z7McoraOvtRcpkJiF0UxJXag5ScqyVegWQcq3KwlVPUoNizJlFJSiWfIKZJJZhwk6ZOoQSdMkiQdOmSUIPaVpkkSEgU4TBSa1QhNgRMYpVMCmXIkJ505cqcylmRIWtcrmOQjSrWvTEUYSHrqO0Iz4PAP+/hXQnzhmeK9xC5LMuukOfZGFd+5xWIgPQSNbKP10S8heBs9jMWXwBzheUPjdXGNwGXTjvIWxsmQOMsJFhwLmeR3FcR2JxeU4hlkW1pA5EEUV1GEmsiQHxNdlcDplsjL+RrpS4OaPGbR0oO0jPwULzIWuc9xYwfN49S1xB10HHU0fM6aK7ENLo3A3odBW48Dzo1lPUBGbXlEc7JG6HRzQN9G9ep1I9FDGzDKHRguEpp4FfRk2S431o11VG7I0mmjBwGOMUha3KQSA9vGrrT+KgfNackQb7OrT4mnfof1Sy8fA1r89UJRlcRYIdrrXpfvVuBxBpzXc7B3Aurf+IbxzF81JR9owzg7o7bsb2zOHd3OIc90by0Rkm+64bz9Xdpfla9PZICAQQQdQRqCDuIPFeAS6jpvHTyXX9h+3BiqDEG2DRjt5YOnMdP0eh43k9VMVxtHpz2od4V8Uwe0OaQ5rhbSDYI6FQkaupFiWgZxVZcpvCocnJC7HtOq8ySNE5HyOkkksJrEkkkoQSdJJQgkkkkSCTpJKEJAKxoSSRIWxJnJJIkGKcJJIkHCmEkldFWWLr9n/APZZOmPjrp9AUklXJokdlPY/9rk/lP8ARdVsoaO8nf6gkkuJ5X6jOhi0i3bDRTdPqn/6NQTWjM7T7WP+qSSzoa9gm1R9G/o8101WPKfAejTXSnGkkkyJmz7QXsxxMbLP1B/qKrmPjHmnSVv3MSj135OZSYXgkkAsIBJIBINn1XWuTJLseP8ApoTm/vYLKhnp0ltiZHsqKSSSaVP/2Q=="/>
          <p:cNvSpPr>
            <a:spLocks noChangeAspect="1" noChangeArrowheads="1"/>
          </p:cNvSpPr>
          <p:nvPr/>
        </p:nvSpPr>
        <p:spPr bwMode="auto">
          <a:xfrm>
            <a:off x="63500" y="-8937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BQUFBQPFBQPDxQUFRQPFA8PFRQVFRQUFBQXHCYeFxkjGRQUHy8gIycpLCwsFR4xNTAqNSYrLCkBCQoKDgwOGA8PGCkcHBwsKSkpLCwpKSkpKSkpKSksKSwpLCkpKSksLCksLCksLCwpKSkpLSksLCwsKSkpKSkpKf/AABEIAMIBAwMBIgACEQEDEQH/xAAcAAABBQEBAQAAAAAAAAAAAAAEAAECAwUGBwj/xABCEAABBAADBQUDCQYEBwAAAAABAAIDEQQSIQUxQVFhBhMicYEykbEHFCNCQ1KCofA0U2JyweFjorLRFSQzNXOSs//EABoBAAIDAQEAAAAAAAAAAAAAAAEDAAIEBQb/xAApEQACAgICAgEDAwUAAAAAAAAAAQIRAzESIQRBURMiYTNCcQUygZGx/9oADAMBAAIRAxEAPwDxmGWnEncTqOhWliMDYa6IEtcAXC7ynjqUPisOAzhrRvk0jj1tGQTFsNVd2GnnRv4LNJ6aHJbTAJcE9vPTf0HA+Ssw0WZpDtK0vkeq0GYgEtD/AK+oPI8j0v4quN4B0FHh5biD5HQoOToHGjK7ssNO1Dk2Jw4bVOBsajUEea1JYwWGvqkHq2xvHw9EHNgiaLaPAVy/VK8Z/IGujPI3a/7BdF2f7QCMiN5OU6B33Dz8rWBPEWuIOmpH9FXX5K84KaplD07C4nucVDjYbuIgYhrde+wx0lbWluy2R1A5Be0YDGRzxMlhcHxytD2OG5wPw5VwpfNvZbb2R7In2Wu8IP3XE2PMWT716h2B2qcLiPm7z/y+McTBygxZ1LByZJw/iA+8p42V4pfSl70KyQvtHpRYhpWI7Kq5I11YszNGVIxUOatCSJDviWhSEtFCaYWFYGKBHBENmPio1myxrexEKzZYVqhIzTRjTRoGSNbU0KDfh7WqMjO0ZjItQt+KCmhDYTA+ILafDQCTmnpD8UerZVh4KCrljtHPFNpRig1WTl7NdejLfh8oQM8XvO5bOP3+SB7i9T6K8ZeyjXox5sP+uqpeygtWaFDnD2m8inExnxElUyw0tx+FpATQWfiUVKyytGS9igW0j5Y63ICYojYyshmSVRckl2XMeNhNE6ZTW8HSuQUWbTA8Lmga1mGm/cTXp+aEjxVCnDzs/mOXNRdCS7wa8Rz/ALryvBezpcvgKnjc+8n1NSOOvLmN2qnsuYSPcyTTP4mn7ruPvV2ADXmjbXaDQ5SjZIIw0EygPaRTq1cw0Q41vrj6pbl+0sl7B8RgHRnM3xhwFiqIB6crse5CxaAgcraOV8EbPLK0W404HJY1zMdudfLd71oS7IZJkc2mk+Fw1AedBry3b1XlWy3G9GMzAier0y6E8d9buNlZmMg7uRzWuzBpoOGmYeX63Ls9m4ExOJIvMC7Ugj++8blkS7JY9uhyvdo0O4O1LgfQb1aGWn+ASx9fk5sPogjQg2Duogr0rYm02zwtzHU0H19SQGw4ctaK84xULmOLXAgjfe/oiNj7TdBJmG52jxzbfxV82L6itbWhH4Z9X7I2iMRC2QbzpIPuyDeP6+RCKcxeEdlPlHbDiqjbbXUCHDR4sZgzXwuIGh6AFe84eZsjGvjOZkjQ9h5tIsFbMOVyVS2InCmDSRIZ8S0nsVEka2xkIcTOdGoPhtHd2od3SZyKcTKkjQM0K3sRhdLWbNCnQmKnExZoVQIVqyxKhsK0qXQjj2V4TD6omcagKbBQQUuItyV3JjrUVRfVnyVzWqjCb/NXyO4BKku6GxfVgb4Mx13cVXMzluCMe2hXvUmQKcqDRkHCkqPzZasrVQWo8mTiZU2HQc8GnILblYBqVkY+QK8XYJKjAxzq3LIkWrimWs6VoWmugQYLSdWZElTgXMbE7GkDM7amhH2kRzhv8w9ph8ws5wO8ehG9U4LHyQuzRPcxw4tNeh5joVtRbchm/ao8jz9vAA0k85IvZd5iivMNNHStMz48a4Pv47wfNWtnB0OovTy5X58VoT7CJaXwluIjAsvislg/xIj4meorqsoYShe8dNVSkWpmuMaGNY6yKORzd4c3n6c1ux1FETr4j9GRxIp2Ujnu06Lk4XML2BwOUe0Haac/dS28VtTvGu7uskRDm+m/8qWecNDYyCMHiHBj2E26IOezmQLd8NFijFkysadCX2TdW02R8UZ88aH2bBIcD1PLzr32gsG2nNzinRkZSQRmjvdry4eakVVtkbuhsds4Oldmfq003fqNTRG+wsnFYMs63dHyXVYjDNjzT5s7JLblNAhx0FelrNfAXTNDvZoC9HaHUXXnSZHI1/BScEc/u/W4r2f5EvlF9nZ+JdoTWDeeBNkxE+fs+dcl5pPsXMXBgrxFos9ToPQLPkgfBIC4Fpa7QjQ2KNtPuT45E9CpQfs+wyxVPjXJ/Jh8oTNpYfK81iYGgTNNXK3cJW9DxA3E9Qu0cxaoyMziAOjS7vMOoRD2KuqKcpWLqipjOBQWNwdLWdHmHVRczM2jvCMZ07C42qOXlhQro6W1iMPRQMsS2xnZklGjNlcUE2PxLVlhQxh1Tk0KaLsM2hfNM/TVIp7vfuCUx6foTI+JUny8FIuQcr9dFSrL3QpHoaSeknyodzMyuolXIrmxF7lmYrqtV2GWdjIwEyNFJXRiTNtDOw4RU76QMuIWpIrGxu4CdU9+kiM7OASTpLyp0y7C4x8bg+NzmObuc0lpHqFuwdpGSftcduP28NRS+b2exJ6gHqucToNJhTaOsdsQStLsO5uIaBbhGC2Vg/jgPiHm3MOqzPmzg12U2D7Q1Gg4FZUM7mODmktc020glpB5gjULfg7VZ9MZH3vDvmERYgeb6yyfjBPUJbgxiknsjgce0S55G2KyubuvSrpbr8VHKGsc0G2+LWi1+oBB4HRBN2WycXhniWtcoHd4hnXujebzYXeiyXYR8dlpJA377BHAjgbSJY0/wxik0joBsdlsa551IlaDTgdw1qj7lOGBrJHjRxjGVo327eKPIDVZmB2tpTzRNsvd4bzactVqDaNvcPqnJIzT2TlykXvHO+hSJKS6YxNFbMMMhLRo8UANwPhNj80Lt3ZrpcoYNwJA11Nkbzx03LWwcfdDwkOa63M0vLR3HyGboU7sG5waaN0PDm0J1Nu8qVVLjKwuNo4/Ye2JsDiWTQ+GSF2bXcRucxwH1SND5r6o7K9potoYVmIg3P8AC9h1dFIPaY7qOfEEHivnbE4Bs8ReG5XtsOoXmINeEcSdNTwJTfJ722k2Vjbfm7iQiPFR8Q29JGj77bJ6ixxW/FlUjHkhR9PPYqXsV2GxDZGNfG4PZI0PY5psOa4WCDypJzFrjIztA7dFJ3Pinc1RBTNlQXEx2s2aFa0wQcrE+DoVNWZUkSGkiWnIxUSRrSpCHEBDb0RMeF4n0U4odUYdAqTl8F4RM2aHmgsQ0cFqzi1m4gUjAMjOdCouICaVxtSjFp9CUyiWYlAzYcnet1uHvgqpcFaqppF+LZymJwvILMnwi7Z+yuiHfsgcgnLMkV4NHEHBFOuy/wCFt5BJW+si1SPC0kk682dMVJUkFIKEI0nT0pZUSDMeQbBojUEaUVv4XtW40MU0TjcHk5J2jpMAc3k8OHksHKnyo8U9kto6w7NhxNGB+c/u3VFOPJt5ZPwEn+EIU95CTvNeF12HM11zArn2rdwfaaQANnAnaNBnJEjByZKPEPI2OiXLDehiyfJt4Da7HRUAATRcTo6tOA5a6/3RsLg5zsmmZgoWQHODd+bXTcKWKMHBP/0H5Xu0yPyxyHjQd7En+Un7qlhZJcM4tkaXAEZtC17SNQS0iwsM8NaNEclnQ4fB292WsrgN28Pppo8tDV9FkbS2K2bOaylpoEC933hvs8POuGmng8Z3lOidm4FtWco6cDXx6K2RziAGgjO76U7jVbxyJs7+azxbi7GuKaNL5Gu3Zwzxs/F5g2R5+aud9lITrGb3NcdRyJ66e4Fq+Ztv7JL4+8ZYkhI8Qu3AUSfwr33sR2jbjMFDLna6Qxt78AglsoFOsbxqL9V08OXmjBlx8WbD2KlzUUQq3NWpMztAj2Kh7Ea5qpkYnRkLaM6SNVPhWg+JDSNTlIW0BAK5rLTOYro2q0mCIPLAOKzsTAOC2pAKWfiEISZaSMc4YcVNkQCvc0JxByKe2KSKu9AUDMiHYMHim+aDml2hvYI6UlVGuKMdhhzVbowpaJQNbeSSuyhOjYaPm2k6a0gVyTYSTqIKkoQdSBTWnBRITBVgCqCsarIhMRqQiSarWuV0yrIhi1sFtuRgDXVIwaBslnKP4HA5mehroUA1WBiNJ7B2tG1E6KQ5o3mGTk8gAn/yCmu/EG+q1GbbfGQ3FMNAeGRrdQNDq3ka3hcq0I7CY9zBlBtv3HeJvoPqnqKKz5PEjPQ2Odx2dnhQJAHRnOzLod4GuvGxw3/dWVh2zbOxEeNweZzGG8RFfhMZoPB6O/ykDkszDvaHh8LjA8G6sujeeR/uPVdXs/aweCyRoa4gjL7TJb3lnMb7C508WTx3fo1RnDKqPatlbTjxMEc0JzRzNEjD0PMcCNxHMFElq8n+Tbab8DiPmczicNinH5m4/Y4jUmE8sw3cyBxK9aXQxzU1aMU4OLplDmqpzUU5qqc1PTFNA4aNxVM0CJcxJqYnXZWrMt8SaMIuaJRbCCm8uhddkBDfJUYjBBGd2Qok2qcmtDKTMh+AHNUHDAcVsPhCGlw4KaplHACawc05YFa6CuATd2OSjYUCviQ0g6LRyhOYRyUUqDRjF3T4pLX+bt5JI80Diz5TT2mSXNNQ9pwUySJCVpwVFOiQmHKQeqwpBWQC5squbMhgVY0piRVsKbKr2SoNhRDCrJFGwpr1a0odjkRG5WUEVc2WscjcPjSNDqDvB1B9EIxyvZIFfj6KuR0eytoggMe4mO2uAOrontcHNcx+/QjcfQr6CikDgCDYcA4EbiDqF83Q4CTu+8LMsZFte8iNr/5MxGf8Nr0P5O+27WFuFnkaWuoYd/ipjj9mS4DQ8OR04hZ5ePCFyh/oasspUpHqCi4KYKZwSrL0Uuaq8qIKgWq6ZVoqfHaHLKKMAUXstWUgOJSHKEkYU3RKBdzVgfyCSaKkyIuViAliTI0yj6E8hUOHIpySOqpkPorqIOQ5tRz9FV84I3qQxYR4sikizvUlDvwkhQbPlZJJJc80jhJMnRIOnUU6JCScKKkigEgVY0qsKbSmJlWXMKuYVdsnYU+JNYeJ8nMtHhb/ADPPhb6ldts35Jnhne46ePDxD2tQT5Z3U0HyzIuaQOLZxLXLe2H2WxWKI7iF7gfrkZIx+N1BdCdvbKwOmDg+eSt3TTWWA8xmGv4WjzWFtrt3i8XYklLYz9lH9HHXIgG3DzJUU29IHBezVk7N4XDftuLa543wYQd+8Hk6R1MaVkbWxsL3N+bQmFjBXikdK+X+J50aD0aAFkNKmHI38slfAR327poOg5K/D7xaGhYroXeJRO2Rro9w7BdtDJE2LEWXMtrZL9poqs/UWBfku7teEdlMbkLTzdKznrljcP8ASV6hsjtFUvcy0A4ZonchyPS/1Sw5MyhmcHr0Phj5Y1JHSOCirFEtT0LIpiE6YokIqt7FaUkUwUBujrchJo1ovbSqfHaYpFXEx3Oo6qL4wUZiMN6oPIRu9yenehVNAk2FPBByMPFbQN71CSAFWWStgcL0YOUpLWOBCdM+qiv02fKdJJWkuUbRJ0ydEg6SSShB06ZOiQmzroOPGh5L2TZ+xNiYKCOeSWPEuewPHeOEz3Or6uGaaH4wa+HjKkEdgPTtufLGT4cDA2JooNfIA8tA3FkQ8DD7/JcNtHbM2JfnxEr5Xc3uLq8hub6LNCsaVeMUgNhDCrmFDMKua5WsrQQ0q6MIZrkZAqsskEHQKOHPiUHvT4berR2CWjptjTU2/wB3NC7yDhKx3xC7eeJs8THb3R21rgaMbtAbPnqvPtlG48QP8Jsg82TRf0cV2GxMSK0dTn5Xkcy5pqz5rk/1FVNSNniP7aOn7IbffC5sGJe6QSOyYeV1mnAaRPPA0NDx+Pdhy8rmNg2AG8WirvodKINHnVcl1vZXtKJPoZXfSs9l27vm60f56Go6Hqp4vkX9kv8AAPIxpfcjpyokKSZdEylRT2neFBEhIm1U5qkSlaiIUuahp8KD5otwUCrJ0DZlOZW9II2aK0E+Ijcmp2UqiVJKvMkpRLPkhOkksg4SdMkoQe09pk9okEnTJ0SDqQUU4KKATCsaVUCnzK6YAhrlY0oZpVjXqEQU13JHRuoIDDjiUTmUCWucrsM5COcr4XIxKyOg7Om5XM/eQYhg8+5e4fm0Lf2BMx0bXOOtmP0a6xXo4Fc12XmDcbhr3GaNp8nODT+TlobEJY+SI72lrx0cw5HV/wCt+iw/1CNwv4NHjPujtp4HOshwpupGUg5gL0cDoDrvBQErfZkY4gtGbQlu47wOFGjpu1Wlhph4SBQk+jf7hR/NZOznOD3xEjNGXNA3WwXz66+vVcVG6atUeidle04nYGyECVuh/wAShqR16eo6dDa8ahzMNAua5jg4EaOoGx8Cu42D22Y6mYg5ZNwfXgk5HT2XdN2mi6ni+Vz+yW/+nMnHi6OtKrcFNr73eii5dFC2QKgVMqBViWMSq3FSKg5QNiu1TJGnclnRIDmNJXpI8gUfHSSZJZxg6SSShB0kydEg6SZOoQdOEye0SD2ntRBT2igErV0TVQ1FQK1kColIFU3SfMgEuzK+NyDa5XMemIWw/DYjI9ruLHBw82kH+i6rHuEW1ZPuOxEgI4ObITI0e5y4onT8l1Ha5/0scv72DB4g1xJhY1x97SkeRHlGhuF0ztsE4v8AC7Qg5mjyFEfAoXbEdTRyje4gOaTXiG+ufVW4HEB7HSAVkaHg8aNXu6C1DbMglgzcHeEnfldf5WQPReepro6b7QDjsQ4NsVnY0uN/aM468wAPcrcLjWyMDgSCKIqwQf8AcFRmjOQO9l1NcDvBO9zfLTd/EsTExuw8udl90/xNAOlbi3zadPdzUceWumZ80L7PYuyvaBskbY3mpGDLroH1y61wXQuNrxWPHd5EJI9CPa1Nijd0NxaQDz9y7jsj23EtQ4lwEgFMedBKOvAO+PQrq+L5XL7Z7McoraOvtRcpkJiF0UxJXag5ScqyVegWQcq3KwlVPUoNizJlFJSiWfIKZJJZhwk6ZOoQSdMkiQdOmSUIPaVpkkSEgU4TBSa1QhNgRMYpVMCmXIkJ505cqcylmRIWtcrmOQjSrWvTEUYSHrqO0Iz4PAP+/hXQnzhmeK9xC5LMuukOfZGFd+5xWIgPQSNbKP10S8heBs9jMWXwBzheUPjdXGNwGXTjvIWxsmQOMsJFhwLmeR3FcR2JxeU4hlkW1pA5EEUV1GEmsiQHxNdlcDplsjL+RrpS4OaPGbR0oO0jPwULzIWuc9xYwfN49S1xB10HHU0fM6aK7ENLo3A3odBW48Dzo1lPUBGbXlEc7JG6HRzQN9G9ep1I9FDGzDKHRguEpp4FfRk2S431o11VG7I0mmjBwGOMUha3KQSA9vGrrT+KgfNackQb7OrT4mnfof1Sy8fA1r89UJRlcRYIdrrXpfvVuBxBpzXc7B3Aurf+IbxzF81JR9owzg7o7bsb2zOHd3OIc90by0Rkm+64bz9Xdpfla9PZICAQQQdQRqCDuIPFeAS6jpvHTyXX9h+3BiqDEG2DRjt5YOnMdP0eh43k9VMVxtHpz2od4V8Uwe0OaQ5rhbSDYI6FQkaupFiWgZxVZcpvCocnJC7HtOq8ySNE5HyOkkksJrEkkkoQSdJJQgkkkkSCTpJKEJAKxoSSRIWxJnJJIkGKcJJIkHCmEkldFWWLr9n/APZZOmPjrp9AUklXJokdlPY/9rk/lP8ARdVsoaO8nf6gkkuJ5X6jOhi0i3bDRTdPqn/6NQTWjM7T7WP+qSSzoa9gm1R9G/o8101WPKfAejTXSnGkkkyJmz7QXsxxMbLP1B/qKrmPjHmnSVv3MSj135OZSYXgkkAsIBJIBINn1XWuTJLseP8ApoTm/vYLKhnp0ltiZHsqKSSSaVP/2Q=="/>
          <p:cNvSpPr>
            <a:spLocks noChangeAspect="1" noChangeArrowheads="1"/>
          </p:cNvSpPr>
          <p:nvPr/>
        </p:nvSpPr>
        <p:spPr bwMode="auto">
          <a:xfrm>
            <a:off x="215900" y="-741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QUEBQUFBQPFBQPDxQUFRQPFA8PFRQVFRQUFBQXHCYeFxkjGRQUHy8gIycpLCwsFR4xNTAqNSYrLCkBCQoKDgwOGA8PGCkcHBwsKSkpLCwpKSkpKSkpKSksKSwpLCkpKSksLCksLCksLCwpKSkpLSksLCwsKSkpKSkpKf/AABEIAMIBAwMBIgACEQEDEQH/xAAcAAABBQEBAQAAAAAAAAAAAAAEAAECAwUGBwj/xABCEAABBAADBQUDCQYEBwAAAAABAAIDEQQSIQUxQVFhBhMicYEykbEHFCNCQ1KCofA0U2JyweFjorLRFSQzNXOSs//EABoBAAIDAQEAAAAAAAAAAAAAAAEDAAIEBQb/xAApEQACAgICAgEDAwUAAAAAAAAAAQIRAzESIQRBURMiYTNCcQUygZGx/9oADAMBAAIRAxEAPwDxmGWnEncTqOhWliMDYa6IEtcAXC7ynjqUPisOAzhrRvk0jj1tGQTFsNVd2GnnRv4LNJ6aHJbTAJcE9vPTf0HA+Ssw0WZpDtK0vkeq0GYgEtD/AK+oPI8j0v4quN4B0FHh5biD5HQoOToHGjK7ssNO1Dk2Jw4bVOBsajUEea1JYwWGvqkHq2xvHw9EHNgiaLaPAVy/VK8Z/IGujPI3a/7BdF2f7QCMiN5OU6B33Dz8rWBPEWuIOmpH9FXX5K84KaplD07C4nucVDjYbuIgYhrde+wx0lbWluy2R1A5Be0YDGRzxMlhcHxytD2OG5wPw5VwpfNvZbb2R7In2Wu8IP3XE2PMWT716h2B2qcLiPm7z/y+McTBygxZ1LByZJw/iA+8p42V4pfSl70KyQvtHpRYhpWI7Kq5I11YszNGVIxUOatCSJDviWhSEtFCaYWFYGKBHBENmPio1myxrexEKzZYVqhIzTRjTRoGSNbU0KDfh7WqMjO0ZjItQt+KCmhDYTA+ILafDQCTmnpD8UerZVh4KCrljtHPFNpRig1WTl7NdejLfh8oQM8XvO5bOP3+SB7i9T6K8ZeyjXox5sP+uqpeygtWaFDnD2m8inExnxElUyw0tx+FpATQWfiUVKyytGS9igW0j5Y63ICYojYyshmSVRckl2XMeNhNE6ZTW8HSuQUWbTA8Lmga1mGm/cTXp+aEjxVCnDzs/mOXNRdCS7wa8Rz/ALryvBezpcvgKnjc+8n1NSOOvLmN2qnsuYSPcyTTP4mn7ruPvV2ADXmjbXaDQ5SjZIIw0EygPaRTq1cw0Q41vrj6pbl+0sl7B8RgHRnM3xhwFiqIB6crse5CxaAgcraOV8EbPLK0W404HJY1zMdudfLd71oS7IZJkc2mk+Fw1AedBry3b1XlWy3G9GMzAier0y6E8d9buNlZmMg7uRzWuzBpoOGmYeX63Ls9m4ExOJIvMC7Ugj++8blkS7JY9uhyvdo0O4O1LgfQb1aGWn+ASx9fk5sPogjQg2Duogr0rYm02zwtzHU0H19SQGw4ctaK84xULmOLXAgjfe/oiNj7TdBJmG52jxzbfxV82L6itbWhH4Z9X7I2iMRC2QbzpIPuyDeP6+RCKcxeEdlPlHbDiqjbbXUCHDR4sZgzXwuIGh6AFe84eZsjGvjOZkjQ9h5tIsFbMOVyVS2InCmDSRIZ8S0nsVEka2xkIcTOdGoPhtHd2od3SZyKcTKkjQM0K3sRhdLWbNCnQmKnExZoVQIVqyxKhsK0qXQjj2V4TD6omcagKbBQQUuItyV3JjrUVRfVnyVzWqjCb/NXyO4BKku6GxfVgb4Mx13cVXMzluCMe2hXvUmQKcqDRkHCkqPzZasrVQWo8mTiZU2HQc8GnILblYBqVkY+QK8XYJKjAxzq3LIkWrimWs6VoWmugQYLSdWZElTgXMbE7GkDM7amhH2kRzhv8w9ph8ws5wO8ehG9U4LHyQuzRPcxw4tNeh5joVtRbchm/ao8jz9vAA0k85IvZd5iivMNNHStMz48a4Pv47wfNWtnB0OovTy5X58VoT7CJaXwluIjAsvislg/xIj4meorqsoYShe8dNVSkWpmuMaGNY6yKORzd4c3n6c1ux1FETr4j9GRxIp2Ujnu06Lk4XML2BwOUe0Haac/dS28VtTvGu7uskRDm+m/8qWecNDYyCMHiHBj2E26IOezmQLd8NFijFkysadCX2TdW02R8UZ88aH2bBIcD1PLzr32gsG2nNzinRkZSQRmjvdry4eakVVtkbuhsds4Oldmfq003fqNTRG+wsnFYMs63dHyXVYjDNjzT5s7JLblNAhx0FelrNfAXTNDvZoC9HaHUXXnSZHI1/BScEc/u/W4r2f5EvlF9nZ+JdoTWDeeBNkxE+fs+dcl5pPsXMXBgrxFos9ToPQLPkgfBIC4Fpa7QjQ2KNtPuT45E9CpQfs+wyxVPjXJ/Jh8oTNpYfK81iYGgTNNXK3cJW9DxA3E9Qu0cxaoyMziAOjS7vMOoRD2KuqKcpWLqipjOBQWNwdLWdHmHVRczM2jvCMZ07C42qOXlhQro6W1iMPRQMsS2xnZklGjNlcUE2PxLVlhQxh1Tk0KaLsM2hfNM/TVIp7vfuCUx6foTI+JUny8FIuQcr9dFSrL3QpHoaSeknyodzMyuolXIrmxF7lmYrqtV2GWdjIwEyNFJXRiTNtDOw4RU76QMuIWpIrGxu4CdU9+kiM7OASTpLyp0y7C4x8bg+NzmObuc0lpHqFuwdpGSftcduP28NRS+b2exJ6gHqucToNJhTaOsdsQStLsO5uIaBbhGC2Vg/jgPiHm3MOqzPmzg12U2D7Q1Gg4FZUM7mODmktc020glpB5gjULfg7VZ9MZH3vDvmERYgeb6yyfjBPUJbgxiknsjgce0S55G2KyubuvSrpbr8VHKGsc0G2+LWi1+oBB4HRBN2WycXhniWtcoHd4hnXujebzYXeiyXYR8dlpJA377BHAjgbSJY0/wxik0joBsdlsa551IlaDTgdw1qj7lOGBrJHjRxjGVo327eKPIDVZmB2tpTzRNsvd4bzactVqDaNvcPqnJIzT2TlykXvHO+hSJKS6YxNFbMMMhLRo8UANwPhNj80Lt3ZrpcoYNwJA11Nkbzx03LWwcfdDwkOa63M0vLR3HyGboU7sG5waaN0PDm0J1Nu8qVVLjKwuNo4/Ye2JsDiWTQ+GSF2bXcRucxwH1SND5r6o7K9potoYVmIg3P8AC9h1dFIPaY7qOfEEHivnbE4Bs8ReG5XtsOoXmINeEcSdNTwJTfJ722k2Vjbfm7iQiPFR8Q29JGj77bJ6ixxW/FlUjHkhR9PPYqXsV2GxDZGNfG4PZI0PY5psOa4WCDypJzFrjIztA7dFJ3Pinc1RBTNlQXEx2s2aFa0wQcrE+DoVNWZUkSGkiWnIxUSRrSpCHEBDb0RMeF4n0U4odUYdAqTl8F4RM2aHmgsQ0cFqzi1m4gUjAMjOdCouICaVxtSjFp9CUyiWYlAzYcnet1uHvgqpcFaqppF+LZymJwvILMnwi7Z+yuiHfsgcgnLMkV4NHEHBFOuy/wCFt5BJW+si1SPC0kk682dMVJUkFIKEI0nT0pZUSDMeQbBojUEaUVv4XtW40MU0TjcHk5J2jpMAc3k8OHksHKnyo8U9kto6w7NhxNGB+c/u3VFOPJt5ZPwEn+EIU95CTvNeF12HM11zArn2rdwfaaQANnAnaNBnJEjByZKPEPI2OiXLDehiyfJt4Da7HRUAATRcTo6tOA5a6/3RsLg5zsmmZgoWQHODd+bXTcKWKMHBP/0H5Xu0yPyxyHjQd7En+Un7qlhZJcM4tkaXAEZtC17SNQS0iwsM8NaNEclnQ4fB292WsrgN28Pppo8tDV9FkbS2K2bOaylpoEC933hvs8POuGmng8Z3lOidm4FtWco6cDXx6K2RziAGgjO76U7jVbxyJs7+azxbi7GuKaNL5Gu3Zwzxs/F5g2R5+aud9lITrGb3NcdRyJ66e4Fq+Ztv7JL4+8ZYkhI8Qu3AUSfwr33sR2jbjMFDLna6Qxt78AglsoFOsbxqL9V08OXmjBlx8WbD2KlzUUQq3NWpMztAj2Kh7Ea5qpkYnRkLaM6SNVPhWg+JDSNTlIW0BAK5rLTOYro2q0mCIPLAOKzsTAOC2pAKWfiEISZaSMc4YcVNkQCvc0JxByKe2KSKu9AUDMiHYMHim+aDml2hvYI6UlVGuKMdhhzVbowpaJQNbeSSuyhOjYaPm2k6a0gVyTYSTqIKkoQdSBTWnBRITBVgCqCsarIhMRqQiSarWuV0yrIhi1sFtuRgDXVIwaBslnKP4HA5mehroUA1WBiNJ7B2tG1E6KQ5o3mGTk8gAn/yCmu/EG+q1GbbfGQ3FMNAeGRrdQNDq3ka3hcq0I7CY9zBlBtv3HeJvoPqnqKKz5PEjPQ2Odx2dnhQJAHRnOzLod4GuvGxw3/dWVh2zbOxEeNweZzGG8RFfhMZoPB6O/ykDkszDvaHh8LjA8G6sujeeR/uPVdXs/aweCyRoa4gjL7TJb3lnMb7C508WTx3fo1RnDKqPatlbTjxMEc0JzRzNEjD0PMcCNxHMFElq8n+Tbab8DiPmczicNinH5m4/Y4jUmE8sw3cyBxK9aXQxzU1aMU4OLplDmqpzUU5qqc1PTFNA4aNxVM0CJcxJqYnXZWrMt8SaMIuaJRbCCm8uhddkBDfJUYjBBGd2Qok2qcmtDKTMh+AHNUHDAcVsPhCGlw4KaplHACawc05YFa6CuATd2OSjYUCviQ0g6LRyhOYRyUUqDRjF3T4pLX+bt5JI80Diz5TT2mSXNNQ9pwUySJCVpwVFOiQmHKQeqwpBWQC5squbMhgVY0piRVsKbKr2SoNhRDCrJFGwpr1a0odjkRG5WUEVc2WscjcPjSNDqDvB1B9EIxyvZIFfj6KuR0eytoggMe4mO2uAOrontcHNcx+/QjcfQr6CikDgCDYcA4EbiDqF83Q4CTu+8LMsZFte8iNr/5MxGf8Nr0P5O+27WFuFnkaWuoYd/ipjj9mS4DQ8OR04hZ5ePCFyh/oasspUpHqCi4KYKZwSrL0Uuaq8qIKgWq6ZVoqfHaHLKKMAUXstWUgOJSHKEkYU3RKBdzVgfyCSaKkyIuViAliTI0yj6E8hUOHIpySOqpkPorqIOQ5tRz9FV84I3qQxYR4sikizvUlDvwkhQbPlZJJJc80jhJMnRIOnUU6JCScKKkigEgVY0qsKbSmJlWXMKuYVdsnYU+JNYeJ8nMtHhb/ADPPhb6ldts35Jnhne46ePDxD2tQT5Z3U0HyzIuaQOLZxLXLe2H2WxWKI7iF7gfrkZIx+N1BdCdvbKwOmDg+eSt3TTWWA8xmGv4WjzWFtrt3i8XYklLYz9lH9HHXIgG3DzJUU29IHBezVk7N4XDftuLa543wYQd+8Hk6R1MaVkbWxsL3N+bQmFjBXikdK+X+J50aD0aAFkNKmHI38slfAR327poOg5K/D7xaGhYroXeJRO2Rro9w7BdtDJE2LEWXMtrZL9poqs/UWBfku7teEdlMbkLTzdKznrljcP8ASV6hsjtFUvcy0A4ZonchyPS/1Sw5MyhmcHr0Phj5Y1JHSOCirFEtT0LIpiE6YokIqt7FaUkUwUBujrchJo1ovbSqfHaYpFXEx3Oo6qL4wUZiMN6oPIRu9yenehVNAk2FPBByMPFbQN71CSAFWWStgcL0YOUpLWOBCdM+qiv02fKdJJWkuUbRJ0ydEg6SSShB06ZOiQmzroOPGh5L2TZ+xNiYKCOeSWPEuewPHeOEz3Or6uGaaH4wa+HjKkEdgPTtufLGT4cDA2JooNfIA8tA3FkQ8DD7/JcNtHbM2JfnxEr5Xc3uLq8hub6LNCsaVeMUgNhDCrmFDMKua5WsrQQ0q6MIZrkZAqsskEHQKOHPiUHvT4berR2CWjptjTU2/wB3NC7yDhKx3xC7eeJs8THb3R21rgaMbtAbPnqvPtlG48QP8Jsg82TRf0cV2GxMSK0dTn5Xkcy5pqz5rk/1FVNSNniP7aOn7IbffC5sGJe6QSOyYeV1mnAaRPPA0NDx+Pdhy8rmNg2AG8WirvodKINHnVcl1vZXtKJPoZXfSs9l27vm60f56Go6Hqp4vkX9kv8AAPIxpfcjpyokKSZdEylRT2neFBEhIm1U5qkSlaiIUuahp8KD5otwUCrJ0DZlOZW9II2aK0E+Ijcmp2UqiVJKvMkpRLPkhOkksg4SdMkoQe09pk9okEnTJ0SDqQUU4KKATCsaVUCnzK6YAhrlY0oZpVjXqEQU13JHRuoIDDjiUTmUCWucrsM5COcr4XIxKyOg7Om5XM/eQYhg8+5e4fm0Lf2BMx0bXOOtmP0a6xXo4Fc12XmDcbhr3GaNp8nODT+TlobEJY+SI72lrx0cw5HV/wCt+iw/1CNwv4NHjPujtp4HOshwpupGUg5gL0cDoDrvBQErfZkY4gtGbQlu47wOFGjpu1Wlhph4SBQk+jf7hR/NZOznOD3xEjNGXNA3WwXz66+vVcVG6atUeidle04nYGyECVuh/wAShqR16eo6dDa8ahzMNAua5jg4EaOoGx8Cu42D22Y6mYg5ZNwfXgk5HT2XdN2mi6ni+Vz+yW/+nMnHi6OtKrcFNr73eii5dFC2QKgVMqBViWMSq3FSKg5QNiu1TJGnclnRIDmNJXpI8gUfHSSZJZxg6SSShB0kydEg6SZOoQdOEye0SD2ntRBT2igErV0TVQ1FQK1kColIFU3SfMgEuzK+NyDa5XMemIWw/DYjI9ruLHBw82kH+i6rHuEW1ZPuOxEgI4ObITI0e5y4onT8l1Ha5/0scv72DB4g1xJhY1x97SkeRHlGhuF0ztsE4v8AC7Qg5mjyFEfAoXbEdTRyje4gOaTXiG+ufVW4HEB7HSAVkaHg8aNXu6C1DbMglgzcHeEnfldf5WQPReepro6b7QDjsQ4NsVnY0uN/aM468wAPcrcLjWyMDgSCKIqwQf8AcFRmjOQO9l1NcDvBO9zfLTd/EsTExuw8udl90/xNAOlbi3zadPdzUceWumZ80L7PYuyvaBskbY3mpGDLroH1y61wXQuNrxWPHd5EJI9CPa1Nijd0NxaQDz9y7jsj23EtQ4lwEgFMedBKOvAO+PQrq+L5XL7Z7McoraOvtRcpkJiF0UxJXag5ScqyVegWQcq3KwlVPUoNizJlFJSiWfIKZJJZhwk6ZOoQSdMkiQdOmSUIPaVpkkSEgU4TBSa1QhNgRMYpVMCmXIkJ505cqcylmRIWtcrmOQjSrWvTEUYSHrqO0Iz4PAP+/hXQnzhmeK9xC5LMuukOfZGFd+5xWIgPQSNbKP10S8heBs9jMWXwBzheUPjdXGNwGXTjvIWxsmQOMsJFhwLmeR3FcR2JxeU4hlkW1pA5EEUV1GEmsiQHxNdlcDplsjL+RrpS4OaPGbR0oO0jPwULzIWuc9xYwfN49S1xB10HHU0fM6aK7ENLo3A3odBW48Dzo1lPUBGbXlEc7JG6HRzQN9G9ep1I9FDGzDKHRguEpp4FfRk2S431o11VG7I0mmjBwGOMUha3KQSA9vGrrT+KgfNackQb7OrT4mnfof1Sy8fA1r89UJRlcRYIdrrXpfvVuBxBpzXc7B3Aurf+IbxzF81JR9owzg7o7bsb2zOHd3OIc90by0Rkm+64bz9Xdpfla9PZICAQQQdQRqCDuIPFeAS6jpvHTyXX9h+3BiqDEG2DRjt5YOnMdP0eh43k9VMVxtHpz2od4V8Uwe0OaQ5rhbSDYI6FQkaupFiWgZxVZcpvCocnJC7HtOq8ySNE5HyOkkksJrEkkkoQSdJJQgkkkkSCTpJKEJAKxoSSRIWxJnJJIkGKcJJIkHCmEkldFWWLr9n/APZZOmPjrp9AUklXJokdlPY/9rk/lP8ARdVsoaO8nf6gkkuJ5X6jOhi0i3bDRTdPqn/6NQTWjM7T7WP+qSSzoa9gm1R9G/o8101WPKfAejTXSnGkkkyJmz7QXsxxMbLP1B/qKrmPjHmnSVv3MSj135OZSYXgkkAsIBJIBINn1XWuTJLseP8ApoTm/vYLKhnp0ltiZHsqKSSSaVP/2Q=="/>
          <p:cNvSpPr>
            <a:spLocks noChangeAspect="1" noChangeArrowheads="1"/>
          </p:cNvSpPr>
          <p:nvPr/>
        </p:nvSpPr>
        <p:spPr bwMode="auto">
          <a:xfrm>
            <a:off x="368300" y="-5889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4" name="Picture 8" descr="http://t2.gstatic.com/images?q=tbn:ANd9GcRha3LHwCwgQPREctT7ekCDbYkZE4HJwz1jlwh1u3HenqgizsD-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4915"/>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9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Buyers are Motivated by Affordability</a:t>
            </a:r>
            <a:br>
              <a:rPr lang="en-US" sz="3200" dirty="0" smtClean="0"/>
            </a:br>
            <a:r>
              <a:rPr lang="en-US" sz="3200" dirty="0" smtClean="0"/>
              <a:t>Sellers are Motivated by Financial Strains</a:t>
            </a:r>
            <a:br>
              <a:rPr lang="en-US" sz="3200" dirty="0" smtClean="0"/>
            </a:b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4283978"/>
              </p:ext>
            </p:extLst>
          </p:nvPr>
        </p:nvGraphicFramePr>
        <p:xfrm>
          <a:off x="1677988" y="1600200"/>
          <a:ext cx="70088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6"/>
          <p:cNvSpPr txBox="1">
            <a:spLocks noChangeArrowheads="1"/>
          </p:cNvSpPr>
          <p:nvPr/>
        </p:nvSpPr>
        <p:spPr bwMode="auto">
          <a:xfrm>
            <a:off x="5391807"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400" dirty="0" smtClean="0">
                <a:latin typeface="Arial" pitchFamily="34" charset="0"/>
              </a:rPr>
              <a:t>Source: C.A.R. 2011 Buyer &amp; Seller Surveys</a:t>
            </a:r>
            <a:endParaRPr lang="en-US" sz="1400" dirty="0">
              <a:latin typeface="Arial" pitchFamily="34" charset="0"/>
            </a:endParaRPr>
          </a:p>
        </p:txBody>
      </p:sp>
    </p:spTree>
    <p:extLst>
      <p:ext uri="{BB962C8B-B14F-4D97-AF65-F5344CB8AC3E}">
        <p14:creationId xmlns:p14="http://schemas.microsoft.com/office/powerpoint/2010/main" val="78186184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7112" y="4491546"/>
            <a:ext cx="2958060" cy="197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a:xfrm>
            <a:off x="1885950" y="152400"/>
            <a:ext cx="6800850" cy="601663"/>
          </a:xfrm>
        </p:spPr>
        <p:txBody>
          <a:bodyPr>
            <a:normAutofit/>
          </a:bodyPr>
          <a:lstStyle/>
          <a:p>
            <a:r>
              <a:rPr lang="en-US" sz="3200" dirty="0" smtClean="0"/>
              <a:t>Quick Facts About Buyer Financing</a:t>
            </a:r>
          </a:p>
        </p:txBody>
      </p:sp>
      <p:sp>
        <p:nvSpPr>
          <p:cNvPr id="68612" name="Content Placeholder 2"/>
          <p:cNvSpPr>
            <a:spLocks noGrp="1"/>
          </p:cNvSpPr>
          <p:nvPr>
            <p:ph idx="1"/>
          </p:nvPr>
        </p:nvSpPr>
        <p:spPr>
          <a:xfrm>
            <a:off x="381000" y="1094784"/>
            <a:ext cx="8229600" cy="4410075"/>
          </a:xfrm>
        </p:spPr>
        <p:txBody>
          <a:bodyPr/>
          <a:lstStyle/>
          <a:p>
            <a:pPr marL="457200" indent="-457200" algn="l">
              <a:buFont typeface="Arial" pitchFamily="34" charset="0"/>
              <a:buChar char="•"/>
            </a:pPr>
            <a:r>
              <a:rPr lang="en-US" sz="2800" dirty="0" smtClean="0"/>
              <a:t>Nearly all (92%) obtained financing, but 72% found it difficult</a:t>
            </a:r>
          </a:p>
          <a:p>
            <a:pPr marL="457200" indent="-457200" algn="l">
              <a:buFont typeface="Arial" pitchFamily="34" charset="0"/>
              <a:buChar char="•"/>
            </a:pPr>
            <a:endParaRPr lang="en-US" sz="2800" dirty="0" smtClean="0"/>
          </a:p>
          <a:p>
            <a:pPr marL="457200" indent="-457200" algn="l">
              <a:buFont typeface="Arial" pitchFamily="34" charset="0"/>
              <a:buChar char="•"/>
            </a:pPr>
            <a:r>
              <a:rPr lang="en-US" sz="2800" dirty="0" smtClean="0"/>
              <a:t>More than 3 out of 4 (77%) put 20 -  25% down</a:t>
            </a:r>
          </a:p>
          <a:p>
            <a:pPr marL="457200" indent="-457200" algn="l">
              <a:buFont typeface="Arial" pitchFamily="34" charset="0"/>
              <a:buChar char="•"/>
            </a:pPr>
            <a:endParaRPr lang="en-US" sz="2800" dirty="0" smtClean="0"/>
          </a:p>
          <a:p>
            <a:pPr marL="457200" indent="-457200" algn="l">
              <a:buFont typeface="Arial" pitchFamily="34" charset="0"/>
              <a:buChar char="•"/>
            </a:pPr>
            <a:r>
              <a:rPr lang="en-US" sz="2800" dirty="0" smtClean="0"/>
              <a:t>An overwhelming majority (84%) obtained traditional financing (30-year, fixed-rate loan)</a:t>
            </a:r>
          </a:p>
          <a:p>
            <a:pPr marL="457200" indent="-457200" algn="l">
              <a:buFont typeface="Arial" pitchFamily="34" charset="0"/>
              <a:buChar char="•"/>
            </a:pPr>
            <a:endParaRPr lang="en-US" sz="2800" dirty="0" smtClean="0"/>
          </a:p>
        </p:txBody>
      </p:sp>
      <p:sp>
        <p:nvSpPr>
          <p:cNvPr id="68613" name="Text Box 4"/>
          <p:cNvSpPr txBox="1">
            <a:spLocks noChangeArrowheads="1"/>
          </p:cNvSpPr>
          <p:nvPr/>
        </p:nvSpPr>
        <p:spPr bwMode="auto">
          <a:xfrm>
            <a:off x="0" y="6078537"/>
            <a:ext cx="539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rPr>
              <a:t>Q. For which of the following did you use the internet as a part of your home buying process? </a:t>
            </a:r>
          </a:p>
        </p:txBody>
      </p:sp>
      <p:sp>
        <p:nvSpPr>
          <p:cNvPr id="6" name="Text Box 6"/>
          <p:cNvSpPr txBox="1">
            <a:spLocks noChangeArrowheads="1"/>
          </p:cNvSpPr>
          <p:nvPr/>
        </p:nvSpPr>
        <p:spPr bwMode="auto">
          <a:xfrm>
            <a:off x="5412445" y="6325413"/>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412560124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89088" y="274638"/>
            <a:ext cx="7097712" cy="1143000"/>
          </a:xfrm>
        </p:spPr>
        <p:txBody>
          <a:bodyPr>
            <a:normAutofit/>
          </a:bodyPr>
          <a:lstStyle/>
          <a:p>
            <a:pPr algn="ctr"/>
            <a:r>
              <a:rPr lang="en-US" sz="3200" dirty="0" smtClean="0"/>
              <a:t>Overpricing? Average Sale Price is 13% Lower than List Price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47723714"/>
              </p:ext>
            </p:extLst>
          </p:nvPr>
        </p:nvGraphicFramePr>
        <p:xfrm>
          <a:off x="1589088" y="1600200"/>
          <a:ext cx="709771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41372" y="6158491"/>
            <a:ext cx="4552849" cy="276999"/>
          </a:xfrm>
          <a:prstGeom prst="rect">
            <a:avLst/>
          </a:prstGeom>
          <a:noFill/>
        </p:spPr>
        <p:txBody>
          <a:bodyPr wrap="none" rtlCol="0">
            <a:spAutoFit/>
          </a:bodyPr>
          <a:lstStyle/>
          <a:p>
            <a:r>
              <a:rPr lang="en-US" sz="1200" dirty="0" smtClean="0">
                <a:solidFill>
                  <a:schemeClr val="tx2">
                    <a:lumMod val="50000"/>
                  </a:schemeClr>
                </a:solidFill>
                <a:latin typeface="Arial" pitchFamily="34" charset="0"/>
                <a:cs typeface="Arial" pitchFamily="34" charset="0"/>
              </a:rPr>
              <a:t>Q: What </a:t>
            </a:r>
            <a:r>
              <a:rPr lang="en-US" sz="1200" dirty="0">
                <a:solidFill>
                  <a:schemeClr val="tx2">
                    <a:lumMod val="50000"/>
                  </a:schemeClr>
                </a:solidFill>
                <a:latin typeface="Arial" pitchFamily="34" charset="0"/>
                <a:cs typeface="Arial" pitchFamily="34" charset="0"/>
              </a:rPr>
              <a:t>was the initial listing price of your home? </a:t>
            </a:r>
            <a:r>
              <a:rPr lang="en-US" sz="1200" dirty="0" smtClean="0">
                <a:solidFill>
                  <a:schemeClr val="tx2">
                    <a:lumMod val="50000"/>
                  </a:schemeClr>
                </a:solidFill>
                <a:latin typeface="Arial" pitchFamily="34" charset="0"/>
                <a:cs typeface="Arial" pitchFamily="34" charset="0"/>
              </a:rPr>
              <a:t>Selling price? </a:t>
            </a:r>
            <a:endParaRPr lang="en-US" sz="1200" dirty="0">
              <a:solidFill>
                <a:schemeClr val="tx2">
                  <a:lumMod val="50000"/>
                </a:schemeClr>
              </a:solidFill>
              <a:latin typeface="Arial" pitchFamily="34" charset="0"/>
              <a:cs typeface="Arial" pitchFamily="34" charset="0"/>
            </a:endParaRPr>
          </a:p>
        </p:txBody>
      </p:sp>
      <p:sp>
        <p:nvSpPr>
          <p:cNvPr id="5"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Seller Survey</a:t>
            </a:r>
            <a:endParaRPr lang="en-US" sz="1400" dirty="0">
              <a:latin typeface="Arial" pitchFamily="34" charset="0"/>
            </a:endParaRPr>
          </a:p>
        </p:txBody>
      </p:sp>
    </p:spTree>
    <p:extLst>
      <p:ext uri="{BB962C8B-B14F-4D97-AF65-F5344CB8AC3E}">
        <p14:creationId xmlns:p14="http://schemas.microsoft.com/office/powerpoint/2010/main" val="23010087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299125"/>
            <a:ext cx="8056179" cy="698313"/>
          </a:xfrm>
        </p:spPr>
        <p:txBody>
          <a:bodyPr>
            <a:noAutofit/>
          </a:bodyPr>
          <a:lstStyle/>
          <a:p>
            <a:r>
              <a:rPr lang="en-US" sz="3200" dirty="0" smtClean="0"/>
              <a:t>Expectations About Future Home Prices:</a:t>
            </a:r>
            <a:br>
              <a:rPr lang="en-US" sz="3200" dirty="0" smtClean="0"/>
            </a:br>
            <a:r>
              <a:rPr lang="en-US" sz="3200" dirty="0"/>
              <a:t>B</a:t>
            </a:r>
            <a:r>
              <a:rPr lang="en-US" sz="3200" dirty="0" smtClean="0"/>
              <a:t>uyers Optimistic – Sellers Pessimistic</a:t>
            </a:r>
            <a:endParaRPr lang="en-US" sz="32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32549384"/>
              </p:ext>
            </p:extLst>
          </p:nvPr>
        </p:nvGraphicFramePr>
        <p:xfrm>
          <a:off x="1677988" y="1600200"/>
          <a:ext cx="700881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6"/>
          <p:cNvSpPr txBox="1">
            <a:spLocks noChangeArrowheads="1"/>
          </p:cNvSpPr>
          <p:nvPr/>
        </p:nvSpPr>
        <p:spPr bwMode="auto">
          <a:xfrm>
            <a:off x="977462" y="6103774"/>
            <a:ext cx="4498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a:latin typeface="Arial" pitchFamily="34" charset="0"/>
              </a:rPr>
              <a:t>Q. Do you think home prices in your neighborhood will go up, down, or stay flat in 1 year? 5 years? 10 years?</a:t>
            </a:r>
          </a:p>
        </p:txBody>
      </p:sp>
      <p:sp>
        <p:nvSpPr>
          <p:cNvPr id="12"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Buyer &amp; Seller Surveys</a:t>
            </a:r>
            <a:endParaRPr lang="en-US" sz="1400" dirty="0">
              <a:latin typeface="Arial" pitchFamily="34" charset="0"/>
            </a:endParaRPr>
          </a:p>
        </p:txBody>
      </p:sp>
      <p:sp>
        <p:nvSpPr>
          <p:cNvPr id="3" name="TextBox 2"/>
          <p:cNvSpPr txBox="1"/>
          <p:nvPr/>
        </p:nvSpPr>
        <p:spPr>
          <a:xfrm>
            <a:off x="2626601" y="1415534"/>
            <a:ext cx="1009650" cy="369332"/>
          </a:xfrm>
          <a:prstGeom prst="rect">
            <a:avLst/>
          </a:prstGeom>
          <a:noFill/>
        </p:spPr>
        <p:txBody>
          <a:bodyPr wrap="square" rtlCol="0">
            <a:spAutoFit/>
          </a:bodyPr>
          <a:lstStyle/>
          <a:p>
            <a:r>
              <a:rPr lang="en-US" dirty="0" smtClean="0"/>
              <a:t>In 1 Yr.</a:t>
            </a:r>
            <a:endParaRPr lang="en-US" dirty="0"/>
          </a:p>
        </p:txBody>
      </p:sp>
      <p:sp>
        <p:nvSpPr>
          <p:cNvPr id="7" name="TextBox 6"/>
          <p:cNvSpPr txBox="1"/>
          <p:nvPr/>
        </p:nvSpPr>
        <p:spPr>
          <a:xfrm>
            <a:off x="4466239" y="1409700"/>
            <a:ext cx="1124935" cy="369332"/>
          </a:xfrm>
          <a:prstGeom prst="rect">
            <a:avLst/>
          </a:prstGeom>
          <a:noFill/>
        </p:spPr>
        <p:txBody>
          <a:bodyPr wrap="square" rtlCol="0">
            <a:spAutoFit/>
          </a:bodyPr>
          <a:lstStyle/>
          <a:p>
            <a:r>
              <a:rPr lang="en-US" dirty="0" smtClean="0"/>
              <a:t>In 5 Yrs.</a:t>
            </a:r>
            <a:endParaRPr lang="en-US" dirty="0"/>
          </a:p>
        </p:txBody>
      </p:sp>
      <p:sp>
        <p:nvSpPr>
          <p:cNvPr id="8" name="TextBox 7"/>
          <p:cNvSpPr txBox="1"/>
          <p:nvPr/>
        </p:nvSpPr>
        <p:spPr>
          <a:xfrm>
            <a:off x="6247085" y="1409700"/>
            <a:ext cx="1201465" cy="369332"/>
          </a:xfrm>
          <a:prstGeom prst="rect">
            <a:avLst/>
          </a:prstGeom>
          <a:noFill/>
        </p:spPr>
        <p:txBody>
          <a:bodyPr wrap="square" rtlCol="0">
            <a:spAutoFit/>
          </a:bodyPr>
          <a:lstStyle/>
          <a:p>
            <a:r>
              <a:rPr lang="en-US" dirty="0" smtClean="0"/>
              <a:t>In 10 Yrs.</a:t>
            </a:r>
            <a:endParaRPr lang="en-US" dirty="0"/>
          </a:p>
        </p:txBody>
      </p:sp>
    </p:spTree>
    <p:extLst>
      <p:ext uri="{BB962C8B-B14F-4D97-AF65-F5344CB8AC3E}">
        <p14:creationId xmlns:p14="http://schemas.microsoft.com/office/powerpoint/2010/main" val="1594424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78490" y="719324"/>
            <a:ext cx="7465510" cy="698313"/>
          </a:xfrm>
        </p:spPr>
        <p:txBody>
          <a:bodyPr>
            <a:normAutofit fontScale="90000"/>
          </a:bodyPr>
          <a:lstStyle/>
          <a:p>
            <a:r>
              <a:rPr lang="en-US" dirty="0" smtClean="0"/>
              <a:t>Most Sellers Rent &amp; Don’t Intend to Buy Again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305899"/>
              </p:ext>
            </p:extLst>
          </p:nvPr>
        </p:nvGraphicFramePr>
        <p:xfrm>
          <a:off x="457200" y="155827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865" y="5945738"/>
            <a:ext cx="3062057" cy="276999"/>
          </a:xfrm>
          <a:prstGeom prst="rect">
            <a:avLst/>
          </a:prstGeom>
          <a:noFill/>
        </p:spPr>
        <p:txBody>
          <a:bodyPr wrap="none" rtlCol="0">
            <a:spAutoFit/>
          </a:bodyPr>
          <a:lstStyle/>
          <a:p>
            <a:r>
              <a:rPr lang="en-US" sz="1200" dirty="0">
                <a:solidFill>
                  <a:schemeClr val="tx2">
                    <a:lumMod val="50000"/>
                  </a:schemeClr>
                </a:solidFill>
                <a:latin typeface="Arial" pitchFamily="34" charset="0"/>
                <a:cs typeface="Arial" pitchFamily="34" charset="0"/>
              </a:rPr>
              <a:t>Q: </a:t>
            </a:r>
            <a:r>
              <a:rPr lang="en-US" sz="1200" dirty="0" smtClean="0">
                <a:solidFill>
                  <a:schemeClr val="tx2">
                    <a:lumMod val="50000"/>
                  </a:schemeClr>
                </a:solidFill>
                <a:latin typeface="Arial" pitchFamily="34" charset="0"/>
                <a:cs typeface="Arial" pitchFamily="34" charset="0"/>
              </a:rPr>
              <a:t>Do </a:t>
            </a:r>
            <a:r>
              <a:rPr lang="en-US" sz="1200" dirty="0">
                <a:solidFill>
                  <a:schemeClr val="tx2">
                    <a:lumMod val="50000"/>
                  </a:schemeClr>
                </a:solidFill>
                <a:latin typeface="Arial" pitchFamily="34" charset="0"/>
                <a:cs typeface="Arial" pitchFamily="34" charset="0"/>
              </a:rPr>
              <a:t>you own or rent your current home?</a:t>
            </a:r>
          </a:p>
        </p:txBody>
      </p:sp>
      <p:sp>
        <p:nvSpPr>
          <p:cNvPr id="6"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Seller Survey</a:t>
            </a:r>
            <a:endParaRPr lang="en-US" sz="1400" dirty="0">
              <a:latin typeface="Arial" pitchFamily="34" charset="0"/>
            </a:endParaRPr>
          </a:p>
        </p:txBody>
      </p:sp>
    </p:spTree>
    <p:extLst>
      <p:ext uri="{BB962C8B-B14F-4D97-AF65-F5344CB8AC3E}">
        <p14:creationId xmlns:p14="http://schemas.microsoft.com/office/powerpoint/2010/main" val="35777403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Seller Migration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881098"/>
              </p:ext>
            </p:extLst>
          </p:nvPr>
        </p:nvGraphicFramePr>
        <p:xfrm>
          <a:off x="1820863" y="1687513"/>
          <a:ext cx="6865937"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C.A.R. 2011 Seller Survey</a:t>
            </a:r>
            <a:endParaRPr lang="en-US" sz="1400" dirty="0">
              <a:latin typeface="Arial" pitchFamily="34" charset="0"/>
            </a:endParaRPr>
          </a:p>
        </p:txBody>
      </p:sp>
      <p:sp>
        <p:nvSpPr>
          <p:cNvPr id="7" name="Right Arrow 6"/>
          <p:cNvSpPr/>
          <p:nvPr/>
        </p:nvSpPr>
        <p:spPr>
          <a:xfrm>
            <a:off x="3710763" y="1578123"/>
            <a:ext cx="1871330" cy="290143"/>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8003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94% of </a:t>
            </a:r>
            <a:r>
              <a:rPr lang="en-US" dirty="0"/>
              <a:t>B</a:t>
            </a:r>
            <a:r>
              <a:rPr lang="en-US" dirty="0" smtClean="0"/>
              <a:t>uyers &amp; Nearly 100% of Sellers Used an Agent Because…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2876210"/>
              </p:ext>
            </p:extLst>
          </p:nvPr>
        </p:nvGraphicFramePr>
        <p:xfrm>
          <a:off x="1820863" y="1687513"/>
          <a:ext cx="6865937"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6"/>
          <p:cNvSpPr txBox="1">
            <a:spLocks noChangeArrowheads="1"/>
          </p:cNvSpPr>
          <p:nvPr/>
        </p:nvSpPr>
        <p:spPr bwMode="auto">
          <a:xfrm>
            <a:off x="5391807" y="62242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&amp; Seller Surveys</a:t>
            </a:r>
            <a:endParaRPr lang="en-US" sz="1200" dirty="0">
              <a:latin typeface="Arial" pitchFamily="34" charset="0"/>
            </a:endParaRPr>
          </a:p>
        </p:txBody>
      </p:sp>
      <p:sp>
        <p:nvSpPr>
          <p:cNvPr id="6" name="TextBox 5"/>
          <p:cNvSpPr txBox="1"/>
          <p:nvPr/>
        </p:nvSpPr>
        <p:spPr>
          <a:xfrm>
            <a:off x="0" y="6213475"/>
            <a:ext cx="5638800" cy="276999"/>
          </a:xfrm>
          <a:prstGeom prst="rect">
            <a:avLst/>
          </a:prstGeom>
          <a:noFill/>
        </p:spPr>
        <p:txBody>
          <a:bodyPr wrap="square" rtlCol="0">
            <a:spAutoFit/>
          </a:bodyPr>
          <a:lstStyle/>
          <a:p>
            <a:pPr lvl="0"/>
            <a:r>
              <a:rPr lang="en-US" sz="1200" dirty="0" smtClean="0">
                <a:latin typeface="Arial" pitchFamily="34" charset="0"/>
                <a:cs typeface="Arial" pitchFamily="34" charset="0"/>
              </a:rPr>
              <a:t>Q</a:t>
            </a:r>
            <a:r>
              <a:rPr lang="en-US" sz="1200" dirty="0">
                <a:latin typeface="Arial" pitchFamily="34" charset="0"/>
                <a:cs typeface="Arial" pitchFamily="34" charset="0"/>
              </a:rPr>
              <a:t>: </a:t>
            </a:r>
            <a:r>
              <a:rPr lang="en-US" sz="1200" dirty="0" smtClean="0">
                <a:latin typeface="Arial" pitchFamily="34" charset="0"/>
                <a:cs typeface="Arial" pitchFamily="34" charset="0"/>
              </a:rPr>
              <a:t>What </a:t>
            </a:r>
            <a:r>
              <a:rPr lang="en-US" sz="1200" dirty="0">
                <a:latin typeface="Arial" pitchFamily="34" charset="0"/>
                <a:cs typeface="Arial" pitchFamily="34" charset="0"/>
              </a:rPr>
              <a:t>was the single most important reason for selecting the agent you </a:t>
            </a:r>
            <a:r>
              <a:rPr lang="en-US" sz="1200" dirty="0" smtClean="0">
                <a:latin typeface="Arial" pitchFamily="34" charset="0"/>
                <a:cs typeface="Arial" pitchFamily="34" charset="0"/>
              </a:rPr>
              <a:t>used?</a:t>
            </a:r>
            <a:endParaRPr lang="en-US" sz="1200" i="1" dirty="0">
              <a:latin typeface="Arial" pitchFamily="34" charset="0"/>
              <a:cs typeface="Arial" pitchFamily="34" charset="0"/>
            </a:endParaRPr>
          </a:p>
        </p:txBody>
      </p:sp>
    </p:spTree>
    <p:extLst>
      <p:ext uri="{BB962C8B-B14F-4D97-AF65-F5344CB8AC3E}">
        <p14:creationId xmlns:p14="http://schemas.microsoft.com/office/powerpoint/2010/main" val="2029323788"/>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885950" y="152400"/>
            <a:ext cx="6800850" cy="601663"/>
          </a:xfrm>
        </p:spPr>
        <p:txBody>
          <a:bodyPr>
            <a:normAutofit/>
          </a:bodyPr>
          <a:lstStyle/>
          <a:p>
            <a:r>
              <a:rPr lang="en-US" dirty="0" smtClean="0"/>
              <a:t>Agent Response Time Is Important</a:t>
            </a:r>
          </a:p>
        </p:txBody>
      </p:sp>
      <p:graphicFrame>
        <p:nvGraphicFramePr>
          <p:cNvPr id="82947" name="Content Placeholder 3"/>
          <p:cNvGraphicFramePr>
            <a:graphicFrameLocks noGrp="1"/>
          </p:cNvGraphicFramePr>
          <p:nvPr>
            <p:ph idx="1"/>
            <p:extLst>
              <p:ext uri="{D42A27DB-BD31-4B8C-83A1-F6EECF244321}">
                <p14:modId xmlns:p14="http://schemas.microsoft.com/office/powerpoint/2010/main" val="4062239640"/>
              </p:ext>
            </p:extLst>
          </p:nvPr>
        </p:nvGraphicFramePr>
        <p:xfrm>
          <a:off x="330200" y="1016001"/>
          <a:ext cx="8331200" cy="5118100"/>
        </p:xfrm>
        <a:graphic>
          <a:graphicData uri="http://schemas.openxmlformats.org/presentationml/2006/ole">
            <mc:AlternateContent xmlns:mc="http://schemas.openxmlformats.org/markup-compatibility/2006">
              <mc:Choice xmlns:v="urn:schemas-microsoft-com:vml" Requires="v">
                <p:oleObj spid="_x0000_s12353" r:id="rId4" imgW="8333954" imgH="5352752" progId="Excel.Chart.8">
                  <p:embed/>
                </p:oleObj>
              </mc:Choice>
              <mc:Fallback>
                <p:oleObj r:id="rId4" imgW="8333954" imgH="535275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016001"/>
                        <a:ext cx="8331200" cy="5118100"/>
                      </a:xfrm>
                      <a:prstGeom prst="rect">
                        <a:avLst/>
                      </a:prstGeom>
                      <a:noFill/>
                      <a:ln>
                        <a:noFill/>
                      </a:ln>
                    </p:spPr>
                  </p:pic>
                </p:oleObj>
              </mc:Fallback>
            </mc:AlternateContent>
          </a:graphicData>
        </a:graphic>
      </p:graphicFrame>
      <p:sp>
        <p:nvSpPr>
          <p:cNvPr id="82948" name="Text Box 4"/>
          <p:cNvSpPr txBox="1">
            <a:spLocks noChangeArrowheads="1"/>
          </p:cNvSpPr>
          <p:nvPr/>
        </p:nvSpPr>
        <p:spPr bwMode="auto">
          <a:xfrm>
            <a:off x="0" y="6162676"/>
            <a:ext cx="6715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rPr>
              <a:t>Q. Please rate the importance of the agent’s response time in the decision on your final selection on a scale of one to five, with five being extremely important and one being not at all important.</a:t>
            </a:r>
          </a:p>
        </p:txBody>
      </p:sp>
      <p:sp>
        <p:nvSpPr>
          <p:cNvPr id="5" name="Text Box 6"/>
          <p:cNvSpPr txBox="1">
            <a:spLocks noChangeArrowheads="1"/>
          </p:cNvSpPr>
          <p:nvPr/>
        </p:nvSpPr>
        <p:spPr bwMode="auto">
          <a:xfrm>
            <a:off x="6164317" y="6249668"/>
            <a:ext cx="297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161787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876424" y="12700"/>
            <a:ext cx="7267576" cy="601663"/>
          </a:xfrm>
        </p:spPr>
        <p:txBody>
          <a:bodyPr>
            <a:normAutofit/>
          </a:bodyPr>
          <a:lstStyle/>
          <a:p>
            <a:r>
              <a:rPr lang="en-US" dirty="0" smtClean="0"/>
              <a:t>Buyers Expect Faster Response Time</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822902210"/>
              </p:ext>
            </p:extLst>
          </p:nvPr>
        </p:nvGraphicFramePr>
        <p:xfrm>
          <a:off x="381000" y="609600"/>
          <a:ext cx="8229600" cy="5249863"/>
        </p:xfrm>
        <a:graphic>
          <a:graphicData uri="http://schemas.openxmlformats.org/drawingml/2006/chart">
            <c:chart xmlns:c="http://schemas.openxmlformats.org/drawingml/2006/chart" xmlns:r="http://schemas.openxmlformats.org/officeDocument/2006/relationships" r:id="rId3"/>
          </a:graphicData>
        </a:graphic>
      </p:graphicFrame>
      <p:sp>
        <p:nvSpPr>
          <p:cNvPr id="83972" name="Text Box 4"/>
          <p:cNvSpPr txBox="1">
            <a:spLocks noChangeArrowheads="1"/>
          </p:cNvSpPr>
          <p:nvPr/>
        </p:nvSpPr>
        <p:spPr bwMode="auto">
          <a:xfrm>
            <a:off x="-1588" y="5600700"/>
            <a:ext cx="5029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cs typeface="Arial" pitchFamily="34" charset="0"/>
              </a:rPr>
              <a:t>Q. What was the typical response time you expected from your agent to return any form of communication to you?</a:t>
            </a:r>
          </a:p>
        </p:txBody>
      </p:sp>
      <p:sp>
        <p:nvSpPr>
          <p:cNvPr id="83973" name="Text Box 4"/>
          <p:cNvSpPr txBox="1">
            <a:spLocks noChangeArrowheads="1"/>
          </p:cNvSpPr>
          <p:nvPr/>
        </p:nvSpPr>
        <p:spPr bwMode="auto">
          <a:xfrm>
            <a:off x="-17463" y="6173788"/>
            <a:ext cx="5029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cs typeface="Arial" pitchFamily="34" charset="0"/>
              </a:rPr>
              <a:t>Q. On average, what was the actual response time of your agent to return any form of communication to you?</a:t>
            </a:r>
          </a:p>
        </p:txBody>
      </p:sp>
      <p:sp>
        <p:nvSpPr>
          <p:cNvPr id="7" name="Text Box 6"/>
          <p:cNvSpPr txBox="1">
            <a:spLocks noChangeArrowheads="1"/>
          </p:cNvSpPr>
          <p:nvPr/>
        </p:nvSpPr>
        <p:spPr bwMode="auto">
          <a:xfrm>
            <a:off x="6164317" y="6249668"/>
            <a:ext cx="297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33977543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Sellers Also Expect Faster Response</a:t>
            </a:r>
            <a:endParaRPr lang="en-US" dirty="0"/>
          </a:p>
        </p:txBody>
      </p:sp>
      <p:graphicFrame>
        <p:nvGraphicFramePr>
          <p:cNvPr id="4" name="Picture Placeholder 3"/>
          <p:cNvGraphicFramePr>
            <a:graphicFrameLocks noGrp="1"/>
          </p:cNvGraphicFramePr>
          <p:nvPr>
            <p:ph idx="1"/>
            <p:extLst>
              <p:ext uri="{D42A27DB-BD31-4B8C-83A1-F6EECF244321}">
                <p14:modId xmlns:p14="http://schemas.microsoft.com/office/powerpoint/2010/main" val="2492778727"/>
              </p:ext>
            </p:extLst>
          </p:nvPr>
        </p:nvGraphicFramePr>
        <p:xfrm>
          <a:off x="1677988" y="1600200"/>
          <a:ext cx="700881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19225" y="6019135"/>
            <a:ext cx="7267575" cy="276999"/>
          </a:xfrm>
          <a:prstGeom prst="rect">
            <a:avLst/>
          </a:prstGeom>
          <a:noFill/>
        </p:spPr>
        <p:txBody>
          <a:bodyPr wrap="square" rtlCol="0">
            <a:spAutoFit/>
          </a:bodyPr>
          <a:lstStyle/>
          <a:p>
            <a:pPr lvl="0"/>
            <a:r>
              <a:rPr lang="en-US" sz="1200" dirty="0" smtClean="0">
                <a:latin typeface="Arial" pitchFamily="34" charset="0"/>
                <a:cs typeface="Arial" pitchFamily="34" charset="0"/>
              </a:rPr>
              <a:t>Q</a:t>
            </a:r>
            <a:r>
              <a:rPr lang="en-US" sz="1200" dirty="0">
                <a:latin typeface="Arial" pitchFamily="34" charset="0"/>
                <a:cs typeface="Arial" pitchFamily="34" charset="0"/>
              </a:rPr>
              <a:t>:</a:t>
            </a:r>
            <a:r>
              <a:rPr lang="en-US" sz="1200" dirty="0" smtClean="0">
                <a:latin typeface="Arial" pitchFamily="34" charset="0"/>
                <a:cs typeface="Arial" pitchFamily="34" charset="0"/>
              </a:rPr>
              <a:t> </a:t>
            </a:r>
            <a:r>
              <a:rPr lang="en-US" sz="1200" dirty="0">
                <a:latin typeface="Arial" pitchFamily="34" charset="0"/>
                <a:cs typeface="Arial" pitchFamily="34" charset="0"/>
              </a:rPr>
              <a:t>On average, what was the </a:t>
            </a:r>
            <a:r>
              <a:rPr lang="en-US" sz="1200" dirty="0" smtClean="0">
                <a:latin typeface="Arial" pitchFamily="34" charset="0"/>
                <a:cs typeface="Arial" pitchFamily="34" charset="0"/>
              </a:rPr>
              <a:t>ACTUAL </a:t>
            </a:r>
            <a:r>
              <a:rPr lang="en-US" sz="1200" dirty="0">
                <a:latin typeface="Arial" pitchFamily="34" charset="0"/>
                <a:cs typeface="Arial" pitchFamily="34" charset="0"/>
              </a:rPr>
              <a:t>time of your agent to return any form of communication to you?</a:t>
            </a:r>
            <a:endParaRPr lang="en-US" sz="1200" i="1" dirty="0">
              <a:latin typeface="Arial" pitchFamily="34" charset="0"/>
              <a:cs typeface="Arial" pitchFamily="34" charset="0"/>
            </a:endParaRPr>
          </a:p>
        </p:txBody>
      </p:sp>
      <p:sp>
        <p:nvSpPr>
          <p:cNvPr id="6" name="TextBox 5"/>
          <p:cNvSpPr txBox="1"/>
          <p:nvPr/>
        </p:nvSpPr>
        <p:spPr>
          <a:xfrm>
            <a:off x="885824" y="6264662"/>
            <a:ext cx="8258175" cy="276999"/>
          </a:xfrm>
          <a:prstGeom prst="rect">
            <a:avLst/>
          </a:prstGeom>
          <a:noFill/>
        </p:spPr>
        <p:txBody>
          <a:bodyPr wrap="square" rtlCol="0">
            <a:spAutoFit/>
          </a:bodyPr>
          <a:lstStyle/>
          <a:p>
            <a:pPr lvl="0"/>
            <a:r>
              <a:rPr lang="en-US" sz="1200" dirty="0" smtClean="0">
                <a:latin typeface="Arial" pitchFamily="34" charset="0"/>
                <a:cs typeface="Arial" pitchFamily="34" charset="0"/>
              </a:rPr>
              <a:t>Q: </a:t>
            </a:r>
            <a:r>
              <a:rPr lang="en-US" sz="1200" dirty="0">
                <a:latin typeface="Arial" pitchFamily="34" charset="0"/>
                <a:cs typeface="Arial" pitchFamily="34" charset="0"/>
              </a:rPr>
              <a:t>What was the typical response time you </a:t>
            </a:r>
            <a:r>
              <a:rPr lang="en-US" sz="1200" dirty="0" smtClean="0">
                <a:latin typeface="Arial" pitchFamily="34" charset="0"/>
                <a:cs typeface="Arial" pitchFamily="34" charset="0"/>
              </a:rPr>
              <a:t>EXPECTED </a:t>
            </a:r>
            <a:r>
              <a:rPr lang="en-US" sz="1200" dirty="0">
                <a:latin typeface="Arial" pitchFamily="34" charset="0"/>
                <a:cs typeface="Arial" pitchFamily="34" charset="0"/>
              </a:rPr>
              <a:t>from your agent to return any form of communication with you?</a:t>
            </a:r>
            <a:endParaRPr lang="en-US" sz="1200" i="1" dirty="0">
              <a:latin typeface="Arial" pitchFamily="34" charset="0"/>
              <a:cs typeface="Arial" pitchFamily="34" charset="0"/>
            </a:endParaRPr>
          </a:p>
        </p:txBody>
      </p:sp>
      <p:sp>
        <p:nvSpPr>
          <p:cNvPr id="7" name="Text Box 6"/>
          <p:cNvSpPr txBox="1">
            <a:spLocks noChangeArrowheads="1"/>
          </p:cNvSpPr>
          <p:nvPr/>
        </p:nvSpPr>
        <p:spPr bwMode="auto">
          <a:xfrm>
            <a:off x="5391807" y="5742136"/>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Seller Survey</a:t>
            </a:r>
            <a:endParaRPr lang="en-US" sz="1200" dirty="0">
              <a:latin typeface="Arial" pitchFamily="34" charset="0"/>
            </a:endParaRPr>
          </a:p>
        </p:txBody>
      </p:sp>
    </p:spTree>
    <p:extLst>
      <p:ext uri="{BB962C8B-B14F-4D97-AF65-F5344CB8AC3E}">
        <p14:creationId xmlns:p14="http://schemas.microsoft.com/office/powerpoint/2010/main" val="27148074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747713" y="2371725"/>
            <a:ext cx="5603875" cy="1470025"/>
          </a:xfrm>
        </p:spPr>
        <p:txBody>
          <a:bodyPr/>
          <a:lstStyle/>
          <a:p>
            <a:r>
              <a:rPr lang="en-US" dirty="0" smtClean="0">
                <a:latin typeface="Calibri" pitchFamily="34" charset="0"/>
              </a:rPr>
              <a:t>Who is the New Real Estate Consumer?</a:t>
            </a:r>
          </a:p>
        </p:txBody>
      </p:sp>
      <p:sp>
        <p:nvSpPr>
          <p:cNvPr id="8194" name="Subtitle 2"/>
          <p:cNvSpPr>
            <a:spLocks noGrp="1"/>
          </p:cNvSpPr>
          <p:nvPr>
            <p:ph type="subTitle" idx="1"/>
          </p:nvPr>
        </p:nvSpPr>
        <p:spPr>
          <a:xfrm>
            <a:off x="3303588" y="4183063"/>
            <a:ext cx="5211762" cy="1752600"/>
          </a:xfrm>
        </p:spPr>
        <p:txBody>
          <a:bodyPr/>
          <a:lstStyle/>
          <a:p>
            <a:r>
              <a:rPr lang="en-US" dirty="0" smtClean="0">
                <a:latin typeface="Calibri" pitchFamily="34" charset="0"/>
              </a:rPr>
              <a:t>Demographics</a:t>
            </a:r>
          </a:p>
        </p:txBody>
      </p:sp>
    </p:spTree>
    <p:extLst>
      <p:ext uri="{BB962C8B-B14F-4D97-AF65-F5344CB8AC3E}">
        <p14:creationId xmlns:p14="http://schemas.microsoft.com/office/powerpoint/2010/main" val="422098031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Room for Improvement in Agent Response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0385471"/>
              </p:ext>
            </p:extLst>
          </p:nvPr>
        </p:nvGraphicFramePr>
        <p:xfrm>
          <a:off x="1677988" y="1600200"/>
          <a:ext cx="700881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952500" y="6257925"/>
            <a:ext cx="502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cs typeface="Arial" pitchFamily="34" charset="0"/>
              </a:rPr>
              <a:t>Q. Did your agent meet your expectations on response time?</a:t>
            </a:r>
          </a:p>
        </p:txBody>
      </p:sp>
      <p:sp>
        <p:nvSpPr>
          <p:cNvPr id="6"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Seller Survey</a:t>
            </a:r>
            <a:endParaRPr lang="en-US" sz="1200" dirty="0">
              <a:latin typeface="Arial" pitchFamily="34" charset="0"/>
            </a:endParaRPr>
          </a:p>
        </p:txBody>
      </p:sp>
    </p:spTree>
    <p:extLst>
      <p:ext uri="{BB962C8B-B14F-4D97-AF65-F5344CB8AC3E}">
        <p14:creationId xmlns:p14="http://schemas.microsoft.com/office/powerpoint/2010/main" val="19611581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latin typeface="Arial" pitchFamily="34" charset="0"/>
                <a:cs typeface="Arial" pitchFamily="34" charset="0"/>
              </a:rPr>
              <a:t>Agent / Seller Communication Gap</a:t>
            </a: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731998604"/>
              </p:ext>
            </p:extLst>
          </p:nvPr>
        </p:nvGraphicFramePr>
        <p:xfrm>
          <a:off x="371475" y="1687513"/>
          <a:ext cx="8315325"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218623"/>
            <a:ext cx="9144000" cy="276999"/>
          </a:xfrm>
          <a:prstGeom prst="rect">
            <a:avLst/>
          </a:prstGeom>
          <a:noFill/>
        </p:spPr>
        <p:txBody>
          <a:bodyPr wrap="square" rtlCol="0">
            <a:spAutoFit/>
          </a:bodyPr>
          <a:lstStyle/>
          <a:p>
            <a:pPr lvl="0"/>
            <a:r>
              <a:rPr lang="en-US" sz="1200" dirty="0" smtClean="0">
                <a:latin typeface="Arial" pitchFamily="34" charset="0"/>
                <a:cs typeface="Arial" pitchFamily="34" charset="0"/>
              </a:rPr>
              <a:t>Q</a:t>
            </a:r>
            <a:r>
              <a:rPr lang="en-US" sz="1200" dirty="0">
                <a:latin typeface="Arial" pitchFamily="34" charset="0"/>
                <a:cs typeface="Arial" pitchFamily="34" charset="0"/>
              </a:rPr>
              <a:t>:</a:t>
            </a:r>
            <a:r>
              <a:rPr lang="en-US" sz="1200" dirty="0" smtClean="0">
                <a:latin typeface="Arial" pitchFamily="34" charset="0"/>
                <a:cs typeface="Arial" pitchFamily="34" charset="0"/>
              </a:rPr>
              <a:t> What </a:t>
            </a:r>
            <a:r>
              <a:rPr lang="en-US" sz="1200" dirty="0">
                <a:latin typeface="Arial" pitchFamily="34" charset="0"/>
                <a:cs typeface="Arial" pitchFamily="34" charset="0"/>
              </a:rPr>
              <a:t>was the </a:t>
            </a:r>
            <a:r>
              <a:rPr lang="en-US" sz="1200" u="sng" dirty="0">
                <a:latin typeface="Arial" pitchFamily="34" charset="0"/>
                <a:cs typeface="Arial" pitchFamily="34" charset="0"/>
              </a:rPr>
              <a:t>actual</a:t>
            </a:r>
            <a:r>
              <a:rPr lang="en-US" sz="1200" dirty="0">
                <a:latin typeface="Arial" pitchFamily="34" charset="0"/>
                <a:cs typeface="Arial" pitchFamily="34" charset="0"/>
              </a:rPr>
              <a:t> method of communication used most frequently with your agent? </a:t>
            </a:r>
            <a:endParaRPr lang="en-US" sz="1200" i="1" dirty="0">
              <a:latin typeface="Arial" pitchFamily="34" charset="0"/>
              <a:cs typeface="Arial" pitchFamily="34" charset="0"/>
            </a:endParaRPr>
          </a:p>
        </p:txBody>
      </p:sp>
      <p:sp>
        <p:nvSpPr>
          <p:cNvPr id="7" name="TextBox 6"/>
          <p:cNvSpPr txBox="1"/>
          <p:nvPr/>
        </p:nvSpPr>
        <p:spPr>
          <a:xfrm>
            <a:off x="0" y="5965048"/>
            <a:ext cx="9144000" cy="276999"/>
          </a:xfrm>
          <a:prstGeom prst="rect">
            <a:avLst/>
          </a:prstGeom>
          <a:noFill/>
        </p:spPr>
        <p:txBody>
          <a:bodyPr wrap="square" rtlCol="0">
            <a:spAutoFit/>
          </a:bodyPr>
          <a:lstStyle/>
          <a:p>
            <a:pPr lvl="0"/>
            <a:r>
              <a:rPr lang="en-US" sz="1200" dirty="0" smtClean="0">
                <a:latin typeface="Arial" pitchFamily="34" charset="0"/>
                <a:cs typeface="Arial" pitchFamily="34" charset="0"/>
              </a:rPr>
              <a:t>Q: What </a:t>
            </a:r>
            <a:r>
              <a:rPr lang="en-US" sz="1200" dirty="0">
                <a:latin typeface="Arial" pitchFamily="34" charset="0"/>
                <a:cs typeface="Arial" pitchFamily="34" charset="0"/>
              </a:rPr>
              <a:t>was your </a:t>
            </a:r>
            <a:r>
              <a:rPr lang="en-US" sz="1200" u="sng" dirty="0">
                <a:latin typeface="Arial" pitchFamily="34" charset="0"/>
                <a:cs typeface="Arial" pitchFamily="34" charset="0"/>
              </a:rPr>
              <a:t>preferred</a:t>
            </a:r>
            <a:r>
              <a:rPr lang="en-US" sz="1200" dirty="0">
                <a:latin typeface="Arial" pitchFamily="34" charset="0"/>
                <a:cs typeface="Arial" pitchFamily="34" charset="0"/>
              </a:rPr>
              <a:t> method of communication with your agent</a:t>
            </a:r>
            <a:r>
              <a:rPr lang="en-US" sz="1200" dirty="0" smtClean="0">
                <a:latin typeface="Arial" pitchFamily="34" charset="0"/>
                <a:cs typeface="Arial" pitchFamily="34" charset="0"/>
              </a:rPr>
              <a:t>?</a:t>
            </a:r>
            <a:endParaRPr lang="en-US" sz="1200" i="1" dirty="0">
              <a:latin typeface="Arial" pitchFamily="34" charset="0"/>
              <a:cs typeface="Arial" pitchFamily="34" charset="0"/>
            </a:endParaRPr>
          </a:p>
        </p:txBody>
      </p:sp>
      <p:sp>
        <p:nvSpPr>
          <p:cNvPr id="8"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Seller Survey</a:t>
            </a:r>
            <a:endParaRPr lang="en-US" sz="1200" dirty="0">
              <a:latin typeface="Arial" pitchFamily="34" charset="0"/>
            </a:endParaRPr>
          </a:p>
        </p:txBody>
      </p:sp>
    </p:spTree>
    <p:extLst>
      <p:ext uri="{BB962C8B-B14F-4D97-AF65-F5344CB8AC3E}">
        <p14:creationId xmlns:p14="http://schemas.microsoft.com/office/powerpoint/2010/main" val="1489060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latin typeface="Arial" pitchFamily="34" charset="0"/>
                <a:cs typeface="Arial" pitchFamily="34" charset="0"/>
              </a:rPr>
              <a:t>Agent / Buyer Communication Gap</a:t>
            </a: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3434620656"/>
              </p:ext>
            </p:extLst>
          </p:nvPr>
        </p:nvGraphicFramePr>
        <p:xfrm>
          <a:off x="371475" y="1687513"/>
          <a:ext cx="8315325"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218623"/>
            <a:ext cx="9144000" cy="276999"/>
          </a:xfrm>
          <a:prstGeom prst="rect">
            <a:avLst/>
          </a:prstGeom>
          <a:noFill/>
        </p:spPr>
        <p:txBody>
          <a:bodyPr wrap="square" rtlCol="0">
            <a:spAutoFit/>
          </a:bodyPr>
          <a:lstStyle/>
          <a:p>
            <a:pPr lvl="0"/>
            <a:r>
              <a:rPr lang="en-US" sz="1200" dirty="0" smtClean="0">
                <a:latin typeface="Arial" pitchFamily="34" charset="0"/>
                <a:cs typeface="Arial" pitchFamily="34" charset="0"/>
              </a:rPr>
              <a:t>Q</a:t>
            </a:r>
            <a:r>
              <a:rPr lang="en-US" sz="1200" dirty="0">
                <a:latin typeface="Arial" pitchFamily="34" charset="0"/>
                <a:cs typeface="Arial" pitchFamily="34" charset="0"/>
              </a:rPr>
              <a:t>:</a:t>
            </a:r>
            <a:r>
              <a:rPr lang="en-US" sz="1200" dirty="0" smtClean="0">
                <a:latin typeface="Arial" pitchFamily="34" charset="0"/>
                <a:cs typeface="Arial" pitchFamily="34" charset="0"/>
              </a:rPr>
              <a:t> What </a:t>
            </a:r>
            <a:r>
              <a:rPr lang="en-US" sz="1200" dirty="0">
                <a:latin typeface="Arial" pitchFamily="34" charset="0"/>
                <a:cs typeface="Arial" pitchFamily="34" charset="0"/>
              </a:rPr>
              <a:t>was the </a:t>
            </a:r>
            <a:r>
              <a:rPr lang="en-US" sz="1200" u="sng" dirty="0">
                <a:latin typeface="Arial" pitchFamily="34" charset="0"/>
                <a:cs typeface="Arial" pitchFamily="34" charset="0"/>
              </a:rPr>
              <a:t>actual</a:t>
            </a:r>
            <a:r>
              <a:rPr lang="en-US" sz="1200" dirty="0">
                <a:latin typeface="Arial" pitchFamily="34" charset="0"/>
                <a:cs typeface="Arial" pitchFamily="34" charset="0"/>
              </a:rPr>
              <a:t> method of communication used most frequently with your agent? </a:t>
            </a:r>
            <a:endParaRPr lang="en-US" sz="1200" i="1" dirty="0">
              <a:latin typeface="Arial" pitchFamily="34" charset="0"/>
              <a:cs typeface="Arial" pitchFamily="34" charset="0"/>
            </a:endParaRPr>
          </a:p>
        </p:txBody>
      </p:sp>
      <p:sp>
        <p:nvSpPr>
          <p:cNvPr id="7" name="TextBox 6"/>
          <p:cNvSpPr txBox="1"/>
          <p:nvPr/>
        </p:nvSpPr>
        <p:spPr>
          <a:xfrm>
            <a:off x="0" y="5965048"/>
            <a:ext cx="9144000" cy="276999"/>
          </a:xfrm>
          <a:prstGeom prst="rect">
            <a:avLst/>
          </a:prstGeom>
          <a:noFill/>
        </p:spPr>
        <p:txBody>
          <a:bodyPr wrap="square" rtlCol="0">
            <a:spAutoFit/>
          </a:bodyPr>
          <a:lstStyle/>
          <a:p>
            <a:pPr lvl="0"/>
            <a:r>
              <a:rPr lang="en-US" sz="1200" dirty="0" smtClean="0">
                <a:latin typeface="Arial" pitchFamily="34" charset="0"/>
                <a:cs typeface="Arial" pitchFamily="34" charset="0"/>
              </a:rPr>
              <a:t>Q: What </a:t>
            </a:r>
            <a:r>
              <a:rPr lang="en-US" sz="1200" dirty="0">
                <a:latin typeface="Arial" pitchFamily="34" charset="0"/>
                <a:cs typeface="Arial" pitchFamily="34" charset="0"/>
              </a:rPr>
              <a:t>was your </a:t>
            </a:r>
            <a:r>
              <a:rPr lang="en-US" sz="1200" u="sng" dirty="0">
                <a:latin typeface="Arial" pitchFamily="34" charset="0"/>
                <a:cs typeface="Arial" pitchFamily="34" charset="0"/>
              </a:rPr>
              <a:t>preferred</a:t>
            </a:r>
            <a:r>
              <a:rPr lang="en-US" sz="1200" dirty="0">
                <a:latin typeface="Arial" pitchFamily="34" charset="0"/>
                <a:cs typeface="Arial" pitchFamily="34" charset="0"/>
              </a:rPr>
              <a:t> method of communication with your agent</a:t>
            </a:r>
            <a:r>
              <a:rPr lang="en-US" sz="1200" dirty="0" smtClean="0">
                <a:latin typeface="Arial" pitchFamily="34" charset="0"/>
                <a:cs typeface="Arial" pitchFamily="34" charset="0"/>
              </a:rPr>
              <a:t>?</a:t>
            </a:r>
            <a:endParaRPr lang="en-US" sz="1200" i="1" dirty="0">
              <a:latin typeface="Arial" pitchFamily="34" charset="0"/>
              <a:cs typeface="Arial" pitchFamily="34" charset="0"/>
            </a:endParaRPr>
          </a:p>
        </p:txBody>
      </p:sp>
      <p:sp>
        <p:nvSpPr>
          <p:cNvPr id="8"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22666652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33574" y="12700"/>
            <a:ext cx="6753225" cy="601663"/>
          </a:xfrm>
        </p:spPr>
        <p:txBody>
          <a:bodyPr/>
          <a:lstStyle/>
          <a:p>
            <a:r>
              <a:rPr lang="en-US" dirty="0" smtClean="0"/>
              <a:t>Buyer Satisfaction Ratings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2670800"/>
              </p:ext>
            </p:extLst>
          </p:nvPr>
        </p:nvGraphicFramePr>
        <p:xfrm>
          <a:off x="457200" y="1743075"/>
          <a:ext cx="8229600" cy="3336921"/>
        </p:xfrm>
        <a:graphic>
          <a:graphicData uri="http://schemas.openxmlformats.org/drawingml/2006/table">
            <a:tbl>
              <a:tblPr firstRow="1" bandRow="1">
                <a:effectLst>
                  <a:innerShdw blurRad="63500" dist="50800" dir="2700000">
                    <a:prstClr val="black">
                      <a:alpha val="50000"/>
                    </a:prstClr>
                  </a:innerShdw>
                </a:effectLst>
                <a:tableStyleId>{21E4AEA4-8DFA-4A89-87EB-49C32662AFE0}</a:tableStyleId>
              </a:tblPr>
              <a:tblGrid>
                <a:gridCol w="6934200"/>
                <a:gridCol w="1295400"/>
              </a:tblGrid>
              <a:tr h="370769">
                <a:tc>
                  <a:txBody>
                    <a:bodyPr/>
                    <a:lstStyle/>
                    <a:p>
                      <a:pPr algn="ctr"/>
                      <a:r>
                        <a:rPr lang="en-US" sz="1800" dirty="0" smtClean="0"/>
                        <a:t>Category</a:t>
                      </a:r>
                      <a:endParaRPr lang="en-US" sz="1800" dirty="0"/>
                    </a:p>
                  </a:txBody>
                  <a:tcPr marT="45711" marB="45711"/>
                </a:tc>
                <a:tc>
                  <a:txBody>
                    <a:bodyPr/>
                    <a:lstStyle/>
                    <a:p>
                      <a:pPr algn="r"/>
                      <a:r>
                        <a:rPr lang="en-US" sz="1800" dirty="0" smtClean="0"/>
                        <a:t>Rating</a:t>
                      </a:r>
                      <a:endParaRPr lang="en-US" sz="1800" dirty="0"/>
                    </a:p>
                  </a:txBody>
                  <a:tcPr marT="45711" marB="45711"/>
                </a:tc>
              </a:tr>
              <a:tr h="370769">
                <a:tc>
                  <a:txBody>
                    <a:bodyPr/>
                    <a:lstStyle/>
                    <a:p>
                      <a:r>
                        <a:rPr lang="en-US" sz="1800" dirty="0" smtClean="0"/>
                        <a:t>Information on housing market conditions provided by agent</a:t>
                      </a:r>
                      <a:endParaRPr lang="en-US" sz="1800" dirty="0"/>
                    </a:p>
                  </a:txBody>
                  <a:tcPr marT="45711" marB="45711"/>
                </a:tc>
                <a:tc>
                  <a:txBody>
                    <a:bodyPr/>
                    <a:lstStyle/>
                    <a:p>
                      <a:pPr algn="r"/>
                      <a:r>
                        <a:rPr lang="en-US" sz="1800" dirty="0" smtClean="0"/>
                        <a:t>3.27</a:t>
                      </a:r>
                      <a:endParaRPr lang="en-US" sz="1800" dirty="0"/>
                    </a:p>
                  </a:txBody>
                  <a:tcPr marT="45711" marB="45711"/>
                </a:tc>
              </a:tr>
              <a:tr h="370769">
                <a:tc>
                  <a:txBody>
                    <a:bodyPr/>
                    <a:lstStyle/>
                    <a:p>
                      <a:r>
                        <a:rPr lang="en-US" sz="1800" dirty="0" smtClean="0"/>
                        <a:t>Agent’s negotiating skills</a:t>
                      </a:r>
                      <a:endParaRPr lang="en-US" sz="1800" dirty="0"/>
                    </a:p>
                  </a:txBody>
                  <a:tcPr marT="45711" marB="45711"/>
                </a:tc>
                <a:tc>
                  <a:txBody>
                    <a:bodyPr/>
                    <a:lstStyle/>
                    <a:p>
                      <a:pPr algn="r"/>
                      <a:r>
                        <a:rPr lang="en-US" sz="1800" dirty="0" smtClean="0"/>
                        <a:t>3.20</a:t>
                      </a:r>
                      <a:endParaRPr lang="en-US" sz="1800" dirty="0"/>
                    </a:p>
                  </a:txBody>
                  <a:tcPr marT="45711" marB="45711"/>
                </a:tc>
              </a:tr>
              <a:tr h="370769">
                <a:tc>
                  <a:txBody>
                    <a:bodyPr/>
                    <a:lstStyle/>
                    <a:p>
                      <a:r>
                        <a:rPr lang="en-US" sz="1800" dirty="0" smtClean="0"/>
                        <a:t>Assistance provided by agent in searching for a home</a:t>
                      </a:r>
                      <a:endParaRPr lang="en-US" sz="1800" dirty="0"/>
                    </a:p>
                  </a:txBody>
                  <a:tcPr marT="45711" marB="45711"/>
                </a:tc>
                <a:tc>
                  <a:txBody>
                    <a:bodyPr/>
                    <a:lstStyle/>
                    <a:p>
                      <a:pPr algn="r"/>
                      <a:r>
                        <a:rPr lang="en-US" sz="1800" dirty="0" smtClean="0"/>
                        <a:t>3.39</a:t>
                      </a:r>
                      <a:endParaRPr lang="en-US" sz="1800" dirty="0"/>
                    </a:p>
                  </a:txBody>
                  <a:tcPr marT="45711" marB="45711"/>
                </a:tc>
              </a:tr>
              <a:tr h="370769">
                <a:tc>
                  <a:txBody>
                    <a:bodyPr/>
                    <a:lstStyle/>
                    <a:p>
                      <a:r>
                        <a:rPr lang="en-US" sz="1800" dirty="0" smtClean="0"/>
                        <a:t>Professional referrals from agent provided (i.e. lender, inspector,</a:t>
                      </a:r>
                      <a:r>
                        <a:rPr lang="en-US" sz="1800" baseline="0" dirty="0" smtClean="0"/>
                        <a:t> etc.)</a:t>
                      </a:r>
                      <a:endParaRPr lang="en-US" sz="1800" dirty="0"/>
                    </a:p>
                  </a:txBody>
                  <a:tcPr marT="45711" marB="45711"/>
                </a:tc>
                <a:tc>
                  <a:txBody>
                    <a:bodyPr/>
                    <a:lstStyle/>
                    <a:p>
                      <a:pPr algn="r"/>
                      <a:r>
                        <a:rPr lang="en-US" sz="1800" dirty="0" smtClean="0"/>
                        <a:t>3.12</a:t>
                      </a:r>
                      <a:endParaRPr lang="en-US" sz="1800" dirty="0"/>
                    </a:p>
                  </a:txBody>
                  <a:tcPr marT="45711" marB="45711"/>
                </a:tc>
              </a:tr>
              <a:tr h="370769">
                <a:tc>
                  <a:txBody>
                    <a:bodyPr/>
                    <a:lstStyle/>
                    <a:p>
                      <a:r>
                        <a:rPr lang="en-US" sz="1800" dirty="0" smtClean="0"/>
                        <a:t>Value received for what you paid the agent</a:t>
                      </a:r>
                    </a:p>
                  </a:txBody>
                  <a:tcPr marT="45711" marB="45711"/>
                </a:tc>
                <a:tc>
                  <a:txBody>
                    <a:bodyPr/>
                    <a:lstStyle/>
                    <a:p>
                      <a:pPr algn="r"/>
                      <a:r>
                        <a:rPr lang="en-US" sz="1800" dirty="0" smtClean="0"/>
                        <a:t>3.61</a:t>
                      </a:r>
                      <a:endParaRPr lang="en-US" sz="1800" dirty="0"/>
                    </a:p>
                  </a:txBody>
                  <a:tcPr marT="45711" marB="45711"/>
                </a:tc>
              </a:tr>
              <a:tr h="370769">
                <a:tc>
                  <a:txBody>
                    <a:bodyPr/>
                    <a:lstStyle/>
                    <a:p>
                      <a:endParaRPr lang="en-US" sz="1800" dirty="0" smtClean="0"/>
                    </a:p>
                  </a:txBody>
                  <a:tcPr marT="45711" marB="45711"/>
                </a:tc>
                <a:tc>
                  <a:txBody>
                    <a:bodyPr/>
                    <a:lstStyle/>
                    <a:p>
                      <a:pPr algn="r"/>
                      <a:endParaRPr lang="en-US" sz="1800" dirty="0"/>
                    </a:p>
                  </a:txBody>
                  <a:tcPr marT="45711" marB="45711"/>
                </a:tc>
              </a:tr>
              <a:tr h="370769">
                <a:tc>
                  <a:txBody>
                    <a:bodyPr/>
                    <a:lstStyle/>
                    <a:p>
                      <a:r>
                        <a:rPr lang="en-US" sz="1800" dirty="0" smtClean="0"/>
                        <a:t>Overall process</a:t>
                      </a:r>
                      <a:r>
                        <a:rPr lang="en-US" sz="1800" baseline="0" dirty="0" smtClean="0"/>
                        <a:t> of finding a home</a:t>
                      </a:r>
                      <a:endParaRPr lang="en-US" sz="1800" dirty="0" smtClean="0"/>
                    </a:p>
                  </a:txBody>
                  <a:tcPr marT="45711" marB="45711"/>
                </a:tc>
                <a:tc>
                  <a:txBody>
                    <a:bodyPr/>
                    <a:lstStyle/>
                    <a:p>
                      <a:pPr algn="r"/>
                      <a:r>
                        <a:rPr lang="en-US" sz="1800" dirty="0" smtClean="0"/>
                        <a:t>3.56</a:t>
                      </a:r>
                      <a:endParaRPr lang="en-US" sz="1800" dirty="0"/>
                    </a:p>
                  </a:txBody>
                  <a:tcPr marT="45711" marB="45711"/>
                </a:tc>
              </a:tr>
              <a:tr h="370769">
                <a:tc>
                  <a:txBody>
                    <a:bodyPr/>
                    <a:lstStyle/>
                    <a:p>
                      <a:r>
                        <a:rPr lang="en-US" sz="1800" dirty="0" smtClean="0"/>
                        <a:t>Overall satisfaction with agent</a:t>
                      </a:r>
                    </a:p>
                  </a:txBody>
                  <a:tcPr marT="45711" marB="45711"/>
                </a:tc>
                <a:tc>
                  <a:txBody>
                    <a:bodyPr/>
                    <a:lstStyle/>
                    <a:p>
                      <a:pPr algn="r"/>
                      <a:r>
                        <a:rPr lang="en-US" sz="1800" dirty="0" smtClean="0"/>
                        <a:t>3.44</a:t>
                      </a:r>
                      <a:endParaRPr lang="en-US" sz="1800" dirty="0"/>
                    </a:p>
                  </a:txBody>
                  <a:tcPr marT="45711" marB="45711"/>
                </a:tc>
              </a:tr>
            </a:tbl>
          </a:graphicData>
        </a:graphic>
      </p:graphicFrame>
      <p:sp>
        <p:nvSpPr>
          <p:cNvPr id="88099" name="Text Box 8"/>
          <p:cNvSpPr txBox="1">
            <a:spLocks noChangeArrowheads="1"/>
          </p:cNvSpPr>
          <p:nvPr/>
        </p:nvSpPr>
        <p:spPr bwMode="auto">
          <a:xfrm>
            <a:off x="-1" y="6066958"/>
            <a:ext cx="5391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rPr>
              <a:t>Q. Please rate your degree of satisfaction with these aspects of your home buying </a:t>
            </a:r>
            <a:r>
              <a:rPr lang="en-US" sz="1200" dirty="0" smtClean="0">
                <a:latin typeface="Arial" pitchFamily="34" charset="0"/>
              </a:rPr>
              <a:t>experience. (Scale: 1= Not at all satisfied, 5=Extremely satisfied)</a:t>
            </a:r>
            <a:endParaRPr lang="en-US" sz="1200" dirty="0">
              <a:latin typeface="Arial" pitchFamily="34" charset="0"/>
            </a:endParaRPr>
          </a:p>
        </p:txBody>
      </p:sp>
      <p:sp>
        <p:nvSpPr>
          <p:cNvPr id="5"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3875181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Buyer Reasons for Satisfaction/Dissatisfaction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310959"/>
              </p:ext>
            </p:extLst>
          </p:nvPr>
        </p:nvGraphicFramePr>
        <p:xfrm>
          <a:off x="304800" y="1687513"/>
          <a:ext cx="8610599"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3"/>
          <p:cNvSpPr txBox="1">
            <a:spLocks noChangeArrowheads="1"/>
          </p:cNvSpPr>
          <p:nvPr/>
        </p:nvSpPr>
        <p:spPr bwMode="auto">
          <a:xfrm>
            <a:off x="0" y="6340475"/>
            <a:ext cx="6629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rPr>
              <a:t>Q. Why do you have that level of satisfaction with your agent?</a:t>
            </a:r>
          </a:p>
        </p:txBody>
      </p:sp>
      <p:sp>
        <p:nvSpPr>
          <p:cNvPr id="6"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757694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latin typeface="Calibri" pitchFamily="34" charset="0"/>
              </a:rPr>
              <a:t>Seller Satisfaction Ratings</a:t>
            </a:r>
          </a:p>
        </p:txBody>
      </p:sp>
      <p:graphicFrame>
        <p:nvGraphicFramePr>
          <p:cNvPr id="2" name="Picture Placeholder 1"/>
          <p:cNvGraphicFramePr>
            <a:graphicFrameLocks noGrp="1"/>
          </p:cNvGraphicFramePr>
          <p:nvPr>
            <p:ph idx="1"/>
            <p:extLst>
              <p:ext uri="{D42A27DB-BD31-4B8C-83A1-F6EECF244321}">
                <p14:modId xmlns:p14="http://schemas.microsoft.com/office/powerpoint/2010/main" val="4240366238"/>
              </p:ext>
            </p:extLst>
          </p:nvPr>
        </p:nvGraphicFramePr>
        <p:xfrm>
          <a:off x="1677988" y="1600200"/>
          <a:ext cx="7008813" cy="4017727"/>
        </p:xfrm>
        <a:graphic>
          <a:graphicData uri="http://schemas.openxmlformats.org/drawingml/2006/table">
            <a:tbl>
              <a:tblPr firstRow="1" bandRow="1">
                <a:tableStyleId>{5C22544A-7EE6-4342-B048-85BDC9FD1C3A}</a:tableStyleId>
              </a:tblPr>
              <a:tblGrid>
                <a:gridCol w="5391394"/>
                <a:gridCol w="1617419"/>
              </a:tblGrid>
              <a:tr h="351078">
                <a:tc>
                  <a:txBody>
                    <a:bodyPr/>
                    <a:lstStyle/>
                    <a:p>
                      <a:r>
                        <a:rPr lang="en-US" dirty="0" smtClean="0"/>
                        <a:t>Category</a:t>
                      </a:r>
                      <a:endParaRPr lang="en-US" dirty="0"/>
                    </a:p>
                  </a:txBody>
                  <a:tcPr marL="75771" marR="75771"/>
                </a:tc>
                <a:tc>
                  <a:txBody>
                    <a:bodyPr/>
                    <a:lstStyle/>
                    <a:p>
                      <a:r>
                        <a:rPr lang="en-US" dirty="0" smtClean="0"/>
                        <a:t>Mean Rating</a:t>
                      </a:r>
                      <a:endParaRPr lang="en-US" dirty="0"/>
                    </a:p>
                  </a:txBody>
                  <a:tcPr marL="75771" marR="75771"/>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Marketing the home</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3.58</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Setting the price</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3.39</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Assuring the buyer is qualified</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3.13</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Time on market before going into escrow</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3.12</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Preparing the home for sale</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3.11</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Value received for what you paid your real estate agent</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3.07</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Negotiating the transaction</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3.04</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Escrow closing on time</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2.99</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Overall satisfaction with the real estate agent</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2.82</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Communications with your agent</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2.72</a:t>
                      </a:r>
                    </a:p>
                  </a:txBody>
                  <a:tcPr marL="7893" marR="7893" marT="9525" marB="0" anchor="ctr"/>
                </a:tc>
              </a:tr>
              <a:tr h="331997">
                <a:tc>
                  <a:txBody>
                    <a:bodyPr/>
                    <a:lstStyle/>
                    <a:p>
                      <a:pPr marL="0" algn="l"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Overall satisfaction with the home selling process</a:t>
                      </a:r>
                    </a:p>
                  </a:txBody>
                  <a:tcPr marL="75771" marR="7893" marT="9525" marB="0" anchor="ctr"/>
                </a:tc>
                <a:tc>
                  <a:txBody>
                    <a:bodyPr/>
                    <a:lstStyle/>
                    <a:p>
                      <a:pPr marL="0" algn="ctr" defTabSz="457200" rtl="0" eaLnBrk="1" fontAlgn="ctr" latinLnBrk="0" hangingPunct="1"/>
                      <a:r>
                        <a:rPr lang="en-US" sz="1600" b="0" i="0" u="none" strike="noStrike" kern="1200" dirty="0">
                          <a:solidFill>
                            <a:srgbClr val="000000"/>
                          </a:solidFill>
                          <a:effectLst/>
                          <a:latin typeface="Arial" pitchFamily="34" charset="0"/>
                          <a:ea typeface="+mn-ea"/>
                          <a:cs typeface="Arial" pitchFamily="34" charset="0"/>
                        </a:rPr>
                        <a:t>2.63</a:t>
                      </a:r>
                    </a:p>
                  </a:txBody>
                  <a:tcPr marL="7893" marR="7893" marT="9525" marB="0" anchor="ctr"/>
                </a:tc>
              </a:tr>
            </a:tbl>
          </a:graphicData>
        </a:graphic>
      </p:graphicFrame>
      <p:sp>
        <p:nvSpPr>
          <p:cNvPr id="4" name="TextBox 3"/>
          <p:cNvSpPr txBox="1"/>
          <p:nvPr/>
        </p:nvSpPr>
        <p:spPr>
          <a:xfrm>
            <a:off x="0" y="4419600"/>
            <a:ext cx="8991600" cy="461665"/>
          </a:xfrm>
          <a:prstGeom prst="rect">
            <a:avLst/>
          </a:prstGeom>
          <a:noFill/>
        </p:spPr>
        <p:txBody>
          <a:bodyPr wrap="square" rtlCol="0">
            <a:spAutoFit/>
          </a:bodyPr>
          <a:lstStyle/>
          <a:p>
            <a:pPr lvl="0"/>
            <a:r>
              <a:rPr lang="en-US" sz="1200" dirty="0">
                <a:solidFill>
                  <a:schemeClr val="accent4"/>
                </a:solidFill>
                <a:latin typeface="Arial" pitchFamily="34" charset="0"/>
                <a:cs typeface="Arial" pitchFamily="34" charset="0"/>
              </a:rPr>
              <a:t>Q</a:t>
            </a:r>
            <a:r>
              <a:rPr lang="en-US" sz="1200" dirty="0" smtClean="0">
                <a:solidFill>
                  <a:schemeClr val="accent4"/>
                </a:solidFill>
                <a:latin typeface="Arial" pitchFamily="34" charset="0"/>
                <a:cs typeface="Arial" pitchFamily="34" charset="0"/>
              </a:rPr>
              <a:t>: Please </a:t>
            </a:r>
            <a:r>
              <a:rPr lang="en-US" sz="1200" dirty="0">
                <a:solidFill>
                  <a:schemeClr val="accent4"/>
                </a:solidFill>
                <a:latin typeface="Arial" pitchFamily="34" charset="0"/>
                <a:cs typeface="Arial" pitchFamily="34" charset="0"/>
              </a:rPr>
              <a:t>rate your degree of satisfaction with your agent for each of the following aspects on a scale of 1 to 5, where 1 is least satisfied and 5 is most satisfied. </a:t>
            </a:r>
            <a:endParaRPr lang="en-US" sz="1200" i="1" dirty="0">
              <a:solidFill>
                <a:schemeClr val="accent4"/>
              </a:solidFill>
              <a:latin typeface="Arial" pitchFamily="34" charset="0"/>
              <a:cs typeface="Arial" pitchFamily="34" charset="0"/>
            </a:endParaRPr>
          </a:p>
        </p:txBody>
      </p:sp>
      <p:sp>
        <p:nvSpPr>
          <p:cNvPr id="5" name="TextBox 4"/>
          <p:cNvSpPr txBox="1"/>
          <p:nvPr/>
        </p:nvSpPr>
        <p:spPr>
          <a:xfrm>
            <a:off x="933450" y="6105525"/>
            <a:ext cx="5810250" cy="461665"/>
          </a:xfrm>
          <a:prstGeom prst="rect">
            <a:avLst/>
          </a:prstGeom>
          <a:noFill/>
        </p:spPr>
        <p:txBody>
          <a:bodyPr wrap="square" rtlCol="0">
            <a:spAutoFit/>
          </a:bodyPr>
          <a:lstStyle/>
          <a:p>
            <a:pPr lvl="0"/>
            <a:r>
              <a:rPr lang="en-US" sz="1200" dirty="0">
                <a:latin typeface="Arial" pitchFamily="34" charset="0"/>
                <a:cs typeface="Arial" pitchFamily="34" charset="0"/>
              </a:rPr>
              <a:t>Q</a:t>
            </a:r>
            <a:r>
              <a:rPr lang="en-US" sz="1200" dirty="0" smtClean="0">
                <a:latin typeface="Arial" pitchFamily="34" charset="0"/>
                <a:cs typeface="Arial" pitchFamily="34" charset="0"/>
              </a:rPr>
              <a:t>: Please </a:t>
            </a:r>
            <a:r>
              <a:rPr lang="en-US" sz="1200" dirty="0">
                <a:latin typeface="Arial" pitchFamily="34" charset="0"/>
                <a:cs typeface="Arial" pitchFamily="34" charset="0"/>
              </a:rPr>
              <a:t>rate your degree of satisfaction with your agent for each of the following aspects on a scale of 1 to 5, where 1 is least satisfied and 5 is most satisfied. </a:t>
            </a:r>
            <a:endParaRPr lang="en-US" sz="1200" i="1" dirty="0">
              <a:latin typeface="Arial" pitchFamily="34" charset="0"/>
              <a:cs typeface="Arial" pitchFamily="34" charset="0"/>
            </a:endParaRPr>
          </a:p>
        </p:txBody>
      </p:sp>
      <p:sp>
        <p:nvSpPr>
          <p:cNvPr id="6"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Seller Survey</a:t>
            </a:r>
            <a:endParaRPr lang="en-US" sz="1200" dirty="0">
              <a:latin typeface="Arial" pitchFamily="34" charset="0"/>
            </a:endParaRPr>
          </a:p>
        </p:txBody>
      </p:sp>
    </p:spTree>
    <p:extLst>
      <p:ext uri="{BB962C8B-B14F-4D97-AF65-F5344CB8AC3E}">
        <p14:creationId xmlns:p14="http://schemas.microsoft.com/office/powerpoint/2010/main" val="1809504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Seller Reasons for Satisfaction/Dissatisfaction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0446462"/>
              </p:ext>
            </p:extLst>
          </p:nvPr>
        </p:nvGraphicFramePr>
        <p:xfrm>
          <a:off x="304800" y="1687513"/>
          <a:ext cx="8610599"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3"/>
          <p:cNvSpPr txBox="1">
            <a:spLocks noChangeArrowheads="1"/>
          </p:cNvSpPr>
          <p:nvPr/>
        </p:nvSpPr>
        <p:spPr bwMode="auto">
          <a:xfrm>
            <a:off x="0" y="6340475"/>
            <a:ext cx="6629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rPr>
              <a:t>Q. Why do you have that level of satisfaction with your agent?</a:t>
            </a:r>
          </a:p>
        </p:txBody>
      </p:sp>
      <p:sp>
        <p:nvSpPr>
          <p:cNvPr id="6"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Seller Survey</a:t>
            </a:r>
            <a:endParaRPr lang="en-US" sz="1200" dirty="0">
              <a:latin typeface="Arial" pitchFamily="34" charset="0"/>
            </a:endParaRPr>
          </a:p>
        </p:txBody>
      </p:sp>
    </p:spTree>
    <p:extLst>
      <p:ext uri="{BB962C8B-B14F-4D97-AF65-F5344CB8AC3E}">
        <p14:creationId xmlns:p14="http://schemas.microsoft.com/office/powerpoint/2010/main" val="22892169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3684588"/>
            <a:ext cx="3198812" cy="289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itle 1"/>
          <p:cNvSpPr>
            <a:spLocks noGrp="1"/>
          </p:cNvSpPr>
          <p:nvPr>
            <p:ph type="title"/>
          </p:nvPr>
        </p:nvSpPr>
        <p:spPr>
          <a:xfrm>
            <a:off x="1924050" y="155575"/>
            <a:ext cx="6762750" cy="601663"/>
          </a:xfrm>
        </p:spPr>
        <p:txBody>
          <a:bodyPr>
            <a:noAutofit/>
          </a:bodyPr>
          <a:lstStyle/>
          <a:p>
            <a:pPr algn="ctr"/>
            <a:r>
              <a:rPr lang="en-US" sz="3200" dirty="0" smtClean="0"/>
              <a:t>Advice from Buyers to </a:t>
            </a:r>
            <a:br>
              <a:rPr lang="en-US" sz="3200" dirty="0" smtClean="0"/>
            </a:br>
            <a:r>
              <a:rPr lang="en-US" sz="3200" dirty="0" smtClean="0"/>
              <a:t>Agents</a:t>
            </a:r>
          </a:p>
        </p:txBody>
      </p:sp>
      <p:sp>
        <p:nvSpPr>
          <p:cNvPr id="94212" name="Content Placeholder 2"/>
          <p:cNvSpPr>
            <a:spLocks noGrp="1"/>
          </p:cNvSpPr>
          <p:nvPr>
            <p:ph idx="1"/>
          </p:nvPr>
        </p:nvSpPr>
        <p:spPr>
          <a:xfrm>
            <a:off x="381000" y="1323975"/>
            <a:ext cx="8229600" cy="4552950"/>
          </a:xfrm>
        </p:spPr>
        <p:txBody>
          <a:bodyPr/>
          <a:lstStyle/>
          <a:p>
            <a:pPr marL="457200" indent="-457200" algn="l">
              <a:buFont typeface="Calibri" pitchFamily="34" charset="0"/>
              <a:buAutoNum type="arabicPeriod"/>
            </a:pPr>
            <a:r>
              <a:rPr lang="en-US" dirty="0" smtClean="0"/>
              <a:t>Gain better understanding of where market is headed</a:t>
            </a:r>
          </a:p>
          <a:p>
            <a:pPr marL="457200" indent="-457200" algn="l">
              <a:buFont typeface="Calibri" pitchFamily="34" charset="0"/>
              <a:buAutoNum type="arabicPeriod"/>
            </a:pPr>
            <a:r>
              <a:rPr lang="en-US" dirty="0" smtClean="0"/>
              <a:t>Learn how to handle a distressed property transaction</a:t>
            </a:r>
          </a:p>
          <a:p>
            <a:pPr marL="457200" indent="-457200" algn="l">
              <a:buFont typeface="Calibri" pitchFamily="34" charset="0"/>
              <a:buAutoNum type="arabicPeriod"/>
            </a:pPr>
            <a:r>
              <a:rPr lang="en-US" dirty="0" smtClean="0"/>
              <a:t>Respond faster</a:t>
            </a:r>
          </a:p>
          <a:p>
            <a:pPr marL="457200" indent="-457200" algn="l">
              <a:buFont typeface="Calibri" pitchFamily="34" charset="0"/>
              <a:buAutoNum type="arabicPeriod"/>
            </a:pPr>
            <a:r>
              <a:rPr lang="en-US" dirty="0" smtClean="0"/>
              <a:t>Communicate how the client wants and better</a:t>
            </a:r>
          </a:p>
          <a:p>
            <a:pPr marL="457200" indent="-457200" algn="l">
              <a:buFont typeface="Calibri" pitchFamily="34" charset="0"/>
              <a:buAutoNum type="arabicPeriod"/>
            </a:pPr>
            <a:r>
              <a:rPr lang="en-US" dirty="0" smtClean="0"/>
              <a:t>Gain better understanding of where interest rates are headed</a:t>
            </a:r>
          </a:p>
          <a:p>
            <a:pPr marL="457200" indent="-457200" algn="l">
              <a:buFont typeface="Calibri" pitchFamily="34" charset="0"/>
              <a:buAutoNum type="arabicPeriod"/>
            </a:pPr>
            <a:r>
              <a:rPr lang="en-US" dirty="0" smtClean="0"/>
              <a:t>Provide more assistance in acquiring mortgage approval</a:t>
            </a:r>
          </a:p>
          <a:p>
            <a:pPr marL="457200" indent="-457200" algn="l">
              <a:buFont typeface="Calibri" pitchFamily="34" charset="0"/>
              <a:buAutoNum type="arabicPeriod"/>
            </a:pPr>
            <a:r>
              <a:rPr lang="en-US" dirty="0" smtClean="0"/>
              <a:t>Negotiate better</a:t>
            </a:r>
          </a:p>
        </p:txBody>
      </p:sp>
      <p:sp>
        <p:nvSpPr>
          <p:cNvPr id="94213" name="Text Box 3"/>
          <p:cNvSpPr txBox="1">
            <a:spLocks noChangeArrowheads="1"/>
          </p:cNvSpPr>
          <p:nvPr/>
        </p:nvSpPr>
        <p:spPr bwMode="auto">
          <a:xfrm>
            <a:off x="1" y="6115992"/>
            <a:ext cx="3695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dirty="0">
                <a:latin typeface="Arial" pitchFamily="34" charset="0"/>
              </a:rPr>
              <a:t>Q. What advice would you give to real estate agents to improve the process or the level of service?</a:t>
            </a:r>
          </a:p>
        </p:txBody>
      </p:sp>
      <p:sp>
        <p:nvSpPr>
          <p:cNvPr id="6" name="Text Box 6"/>
          <p:cNvSpPr txBox="1">
            <a:spLocks noChangeArrowheads="1"/>
          </p:cNvSpPr>
          <p:nvPr/>
        </p:nvSpPr>
        <p:spPr bwMode="auto">
          <a:xfrm>
            <a:off x="5391807" y="6249670"/>
            <a:ext cx="3752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200" dirty="0" smtClean="0">
                <a:latin typeface="Arial" pitchFamily="34" charset="0"/>
              </a:rPr>
              <a:t>Source: C.A.R. 2011 Buyer Survey</a:t>
            </a:r>
            <a:endParaRPr lang="en-US" sz="1200" dirty="0">
              <a:latin typeface="Arial" pitchFamily="34" charset="0"/>
            </a:endParaRPr>
          </a:p>
        </p:txBody>
      </p:sp>
    </p:spTree>
    <p:extLst>
      <p:ext uri="{BB962C8B-B14F-4D97-AF65-F5344CB8AC3E}">
        <p14:creationId xmlns:p14="http://schemas.microsoft.com/office/powerpoint/2010/main" val="2602683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490" y="299125"/>
            <a:ext cx="7008309" cy="698313"/>
          </a:xfrm>
        </p:spPr>
        <p:txBody>
          <a:bodyPr>
            <a:normAutofit/>
          </a:bodyPr>
          <a:lstStyle/>
          <a:p>
            <a:pPr algn="ctr"/>
            <a:r>
              <a:rPr lang="en-US" sz="3200" dirty="0" smtClean="0"/>
              <a:t>Advice from Sellers to Agents</a:t>
            </a:r>
            <a:endParaRPr lang="en-US" sz="3200" dirty="0"/>
          </a:p>
        </p:txBody>
      </p:sp>
      <p:sp>
        <p:nvSpPr>
          <p:cNvPr id="4" name="Content Placeholder 2"/>
          <p:cNvSpPr txBox="1">
            <a:spLocks/>
          </p:cNvSpPr>
          <p:nvPr/>
        </p:nvSpPr>
        <p:spPr>
          <a:xfrm>
            <a:off x="1314450" y="1190625"/>
            <a:ext cx="7097118" cy="452596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t>Sell home faster</a:t>
            </a:r>
          </a:p>
          <a:p>
            <a:pPr marL="457200" indent="-457200">
              <a:buFont typeface="+mj-lt"/>
              <a:buAutoNum type="arabicPeriod"/>
            </a:pPr>
            <a:r>
              <a:rPr lang="en-US" sz="2400" dirty="0" smtClean="0"/>
              <a:t>Improve communication speed</a:t>
            </a:r>
          </a:p>
          <a:p>
            <a:pPr marL="457200" indent="-457200">
              <a:buFont typeface="+mj-lt"/>
              <a:buAutoNum type="arabicPeriod"/>
            </a:pPr>
            <a:r>
              <a:rPr lang="en-US" sz="2400" dirty="0" smtClean="0"/>
              <a:t>Negotiate more aggressively</a:t>
            </a:r>
          </a:p>
          <a:p>
            <a:pPr marL="457200" indent="-457200">
              <a:buFont typeface="+mj-lt"/>
              <a:buAutoNum type="arabicPeriod"/>
            </a:pPr>
            <a:r>
              <a:rPr lang="en-US" sz="2400" dirty="0" smtClean="0"/>
              <a:t>Improve communication quality</a:t>
            </a:r>
          </a:p>
          <a:p>
            <a:pPr marL="457200" indent="-457200">
              <a:buFont typeface="+mj-lt"/>
              <a:buAutoNum type="arabicPeriod"/>
            </a:pPr>
            <a:r>
              <a:rPr lang="en-US" sz="2400" dirty="0" smtClean="0"/>
              <a:t>Market home more aggressively</a:t>
            </a:r>
          </a:p>
          <a:p>
            <a:pPr marL="457200" indent="-457200">
              <a:buFont typeface="+mj-lt"/>
              <a:buAutoNum type="arabicPeriod"/>
            </a:pPr>
            <a:r>
              <a:rPr lang="en-US" sz="2400" dirty="0" smtClean="0"/>
              <a:t>Price home to sell from start</a:t>
            </a:r>
          </a:p>
          <a:p>
            <a:pPr marL="457200" indent="-457200">
              <a:buFont typeface="+mj-lt"/>
              <a:buAutoNum type="arabicPeriod"/>
            </a:pPr>
            <a:r>
              <a:rPr lang="en-US" sz="2400" dirty="0" smtClean="0"/>
              <a:t>Gain more expertise in short sales</a:t>
            </a:r>
          </a:p>
          <a:p>
            <a:pPr marL="457200" indent="-457200">
              <a:buFont typeface="+mj-lt"/>
              <a:buAutoNum type="arabicPeriod"/>
            </a:pPr>
            <a:r>
              <a:rPr lang="en-US" sz="2400" dirty="0" smtClean="0"/>
              <a:t>Provide quality information on market</a:t>
            </a:r>
          </a:p>
          <a:p>
            <a:pPr marL="457200" indent="-457200">
              <a:buFont typeface="+mj-lt"/>
              <a:buAutoNum type="arabicPeriod"/>
            </a:pPr>
            <a:r>
              <a:rPr lang="en-US" sz="2400" dirty="0" smtClean="0"/>
              <a:t>Listen better</a:t>
            </a:r>
            <a:endParaRPr lang="en-US" sz="2400" dirty="0"/>
          </a:p>
        </p:txBody>
      </p:sp>
      <p:sp>
        <p:nvSpPr>
          <p:cNvPr id="5" name="TextBox 4"/>
          <p:cNvSpPr txBox="1"/>
          <p:nvPr/>
        </p:nvSpPr>
        <p:spPr>
          <a:xfrm>
            <a:off x="0" y="4572000"/>
            <a:ext cx="9144000" cy="276999"/>
          </a:xfrm>
          <a:prstGeom prst="rect">
            <a:avLst/>
          </a:prstGeom>
          <a:noFill/>
        </p:spPr>
        <p:txBody>
          <a:bodyPr wrap="square" rtlCol="0">
            <a:spAutoFit/>
          </a:bodyPr>
          <a:lstStyle/>
          <a:p>
            <a:pPr lvl="0"/>
            <a:r>
              <a:rPr lang="en-US" sz="1200" dirty="0" smtClean="0">
                <a:solidFill>
                  <a:schemeClr val="accent4"/>
                </a:solidFill>
                <a:latin typeface="Arial" pitchFamily="34" charset="0"/>
                <a:cs typeface="Arial" pitchFamily="34" charset="0"/>
              </a:rPr>
              <a:t>Q: What </a:t>
            </a:r>
            <a:r>
              <a:rPr lang="en-US" sz="1200" dirty="0">
                <a:solidFill>
                  <a:schemeClr val="accent4"/>
                </a:solidFill>
                <a:latin typeface="Arial" pitchFamily="34" charset="0"/>
                <a:cs typeface="Arial" pitchFamily="34" charset="0"/>
              </a:rPr>
              <a:t>advice would you give to real estate agents to improve the process or level of service?</a:t>
            </a:r>
            <a:endParaRPr lang="en-US" sz="1200" i="1" dirty="0">
              <a:solidFill>
                <a:schemeClr val="accent4"/>
              </a:solidFill>
              <a:latin typeface="Arial" pitchFamily="34" charset="0"/>
              <a:cs typeface="Arial" pitchFamily="34" charset="0"/>
            </a:endParaRPr>
          </a:p>
        </p:txBody>
      </p:sp>
      <p:pic>
        <p:nvPicPr>
          <p:cNvPr id="13314" name="Picture 2" descr="http://t1.gstatic.com/images?q=tbn:ANd9GcTeWVItGAyoLqoxgBb7ZMi0kzxUN13ZdTZJwT3qvH9D817wazYiX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155" y="1943100"/>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89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Investors</a:t>
            </a:r>
            <a:endParaRPr lang="en-US" dirty="0"/>
          </a:p>
        </p:txBody>
      </p:sp>
    </p:spTree>
    <p:extLst>
      <p:ext uri="{BB962C8B-B14F-4D97-AF65-F5344CB8AC3E}">
        <p14:creationId xmlns:p14="http://schemas.microsoft.com/office/powerpoint/2010/main" val="32028702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878410" y="253808"/>
            <a:ext cx="6796881" cy="601663"/>
          </a:xfrm>
        </p:spPr>
        <p:txBody>
          <a:bodyPr>
            <a:noAutofit/>
          </a:bodyPr>
          <a:lstStyle/>
          <a:p>
            <a:pPr algn="ctr" eaLnBrk="1" hangingPunct="1"/>
            <a:r>
              <a:rPr lang="en-US" sz="3200" dirty="0" smtClean="0">
                <a:latin typeface="Arial" charset="0"/>
                <a:cs typeface="Arial" charset="0"/>
              </a:rPr>
              <a:t>CA v. US Population Growth: </a:t>
            </a:r>
            <a:br>
              <a:rPr lang="en-US" sz="3200" dirty="0" smtClean="0">
                <a:latin typeface="Arial" charset="0"/>
                <a:cs typeface="Arial" charset="0"/>
              </a:rPr>
            </a:br>
            <a:r>
              <a:rPr lang="en-US" sz="3200" dirty="0" smtClean="0">
                <a:latin typeface="Arial" charset="0"/>
                <a:cs typeface="Arial" charset="0"/>
              </a:rPr>
              <a:t>1971-2049 </a:t>
            </a:r>
          </a:p>
        </p:txBody>
      </p:sp>
      <p:graphicFrame>
        <p:nvGraphicFramePr>
          <p:cNvPr id="2" name="Object 4"/>
          <p:cNvGraphicFramePr>
            <a:graphicFrameLocks noGrp="1" noChangeAspect="1"/>
          </p:cNvGraphicFramePr>
          <p:nvPr>
            <p:ph type="chart" sz="half" idx="4294967295"/>
            <p:extLst>
              <p:ext uri="{D42A27DB-BD31-4B8C-83A1-F6EECF244321}">
                <p14:modId xmlns:p14="http://schemas.microsoft.com/office/powerpoint/2010/main" val="1062577975"/>
              </p:ext>
            </p:extLst>
          </p:nvPr>
        </p:nvGraphicFramePr>
        <p:xfrm>
          <a:off x="508000" y="857250"/>
          <a:ext cx="8262938" cy="5326063"/>
        </p:xfrm>
        <a:graphic>
          <a:graphicData uri="http://schemas.openxmlformats.org/drawingml/2006/chart">
            <c:chart xmlns:c="http://schemas.openxmlformats.org/drawingml/2006/chart" xmlns:r="http://schemas.openxmlformats.org/officeDocument/2006/relationships" r:id="rId3"/>
          </a:graphicData>
        </a:graphic>
      </p:graphicFrame>
      <p:sp>
        <p:nvSpPr>
          <p:cNvPr id="48133" name="Text Box 5"/>
          <p:cNvSpPr txBox="1">
            <a:spLocks noChangeArrowheads="1"/>
          </p:cNvSpPr>
          <p:nvPr/>
        </p:nvSpPr>
        <p:spPr bwMode="auto">
          <a:xfrm>
            <a:off x="152399" y="6065838"/>
            <a:ext cx="8860972" cy="27699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200" dirty="0">
                <a:latin typeface="Arial" charset="0"/>
              </a:rPr>
              <a:t>SOURCE: U.S. Census Bureau; </a:t>
            </a:r>
            <a:r>
              <a:rPr lang="en-US" sz="1200" dirty="0" smtClean="0">
                <a:latin typeface="Arial" charset="0"/>
              </a:rPr>
              <a:t>California </a:t>
            </a:r>
            <a:r>
              <a:rPr lang="en-US" sz="1200" dirty="0">
                <a:latin typeface="Arial" charset="0"/>
              </a:rPr>
              <a:t>Department of Finance; </a:t>
            </a:r>
            <a:r>
              <a:rPr lang="en-US" sz="1200" dirty="0" smtClean="0">
                <a:latin typeface="Arial" charset="0"/>
              </a:rPr>
              <a:t>CALIFORNIA </a:t>
            </a:r>
            <a:r>
              <a:rPr lang="en-US" sz="1200" dirty="0">
                <a:latin typeface="Arial" charset="0"/>
              </a:rPr>
              <a:t>ASSOCIATION OF REALTORS®</a:t>
            </a:r>
          </a:p>
        </p:txBody>
      </p:sp>
      <p:cxnSp>
        <p:nvCxnSpPr>
          <p:cNvPr id="4" name="Straight Connector 3"/>
          <p:cNvCxnSpPr/>
          <p:nvPr/>
        </p:nvCxnSpPr>
        <p:spPr>
          <a:xfrm flipH="1" flipV="1">
            <a:off x="4810125" y="1371600"/>
            <a:ext cx="19050" cy="403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76851" y="2266950"/>
            <a:ext cx="1219200" cy="369332"/>
          </a:xfrm>
          <a:prstGeom prst="rect">
            <a:avLst/>
          </a:prstGeom>
          <a:noFill/>
        </p:spPr>
        <p:txBody>
          <a:bodyPr wrap="square" rtlCol="0">
            <a:spAutoFit/>
          </a:bodyPr>
          <a:lstStyle/>
          <a:p>
            <a:r>
              <a:rPr lang="en-US" dirty="0" smtClean="0"/>
              <a:t>Projected</a:t>
            </a:r>
            <a:endParaRPr lang="en-US" dirty="0"/>
          </a:p>
        </p:txBody>
      </p:sp>
      <p:sp>
        <p:nvSpPr>
          <p:cNvPr id="8" name="Right Arrow 7"/>
          <p:cNvSpPr/>
          <p:nvPr/>
        </p:nvSpPr>
        <p:spPr>
          <a:xfrm>
            <a:off x="5153026" y="2771775"/>
            <a:ext cx="2343149" cy="3429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530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090" y="370167"/>
            <a:ext cx="7552220" cy="698313"/>
          </a:xfrm>
        </p:spPr>
        <p:txBody>
          <a:bodyPr>
            <a:noAutofit/>
          </a:bodyPr>
          <a:lstStyle/>
          <a:p>
            <a:r>
              <a:rPr lang="en-US" sz="3200" dirty="0"/>
              <a:t>S</a:t>
            </a:r>
            <a:r>
              <a:rPr lang="en-US" sz="3200" dirty="0" smtClean="0"/>
              <a:t>hare of Investors is Growing Rapidly</a:t>
            </a:r>
            <a:endParaRPr lang="en-US" sz="3200" dirty="0"/>
          </a:p>
        </p:txBody>
      </p:sp>
      <p:sp>
        <p:nvSpPr>
          <p:cNvPr id="5" name="TextBox 4"/>
          <p:cNvSpPr txBox="1"/>
          <p:nvPr/>
        </p:nvSpPr>
        <p:spPr>
          <a:xfrm>
            <a:off x="76200" y="5867400"/>
            <a:ext cx="9067800" cy="461665"/>
          </a:xfrm>
          <a:prstGeom prst="rect">
            <a:avLst/>
          </a:prstGeom>
          <a:noFill/>
        </p:spPr>
        <p:txBody>
          <a:bodyPr wrap="square" rtlCol="0">
            <a:spAutoFit/>
          </a:bodyPr>
          <a:lstStyle/>
          <a:p>
            <a:r>
              <a:rPr lang="en-US" sz="1200" dirty="0">
                <a:latin typeface="Arial" pitchFamily="34" charset="0"/>
                <a:cs typeface="Arial" pitchFamily="34" charset="0"/>
              </a:rPr>
              <a:t>Source: C.A.R Annual Housing Market </a:t>
            </a:r>
            <a:r>
              <a:rPr lang="en-US" sz="1200" dirty="0" smtClean="0">
                <a:latin typeface="Arial" pitchFamily="34" charset="0"/>
                <a:cs typeface="Arial" pitchFamily="34" charset="0"/>
              </a:rPr>
              <a:t>Survey</a:t>
            </a:r>
          </a:p>
          <a:p>
            <a:r>
              <a:rPr lang="en-US" sz="1200" dirty="0" smtClean="0">
                <a:latin typeface="Arial" pitchFamily="34" charset="0"/>
                <a:cs typeface="Arial" pitchFamily="34" charset="0"/>
              </a:rPr>
              <a:t>Q: </a:t>
            </a:r>
            <a:r>
              <a:rPr lang="en-US" sz="1200" dirty="0">
                <a:latin typeface="Arial" pitchFamily="34" charset="0"/>
                <a:cs typeface="Arial" pitchFamily="34" charset="0"/>
              </a:rPr>
              <a:t>How was/will the property (be) occupied?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119" y="1117319"/>
            <a:ext cx="6436756" cy="4673881"/>
          </a:xfrm>
          <a:prstGeom prst="rect">
            <a:avLst/>
          </a:prstGeom>
          <a:noFill/>
        </p:spPr>
      </p:pic>
    </p:spTree>
    <p:extLst>
      <p:ext uri="{BB962C8B-B14F-4D97-AF65-F5344CB8AC3E}">
        <p14:creationId xmlns:p14="http://schemas.microsoft.com/office/powerpoint/2010/main" val="2922566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8490" y="370167"/>
            <a:ext cx="7284535" cy="698313"/>
          </a:xfrm>
        </p:spPr>
        <p:txBody>
          <a:bodyPr>
            <a:noAutofit/>
          </a:bodyPr>
          <a:lstStyle/>
          <a:p>
            <a:pPr algn="ctr"/>
            <a:r>
              <a:rPr lang="en-US" sz="3200" dirty="0" smtClean="0"/>
              <a:t>Investors Buy Primarily Single-family Homes</a:t>
            </a:r>
            <a:endParaRPr lang="en-US" sz="3200" dirty="0"/>
          </a:p>
        </p:txBody>
      </p:sp>
      <p:sp>
        <p:nvSpPr>
          <p:cNvPr id="9" name="TextBox 8"/>
          <p:cNvSpPr txBox="1"/>
          <p:nvPr/>
        </p:nvSpPr>
        <p:spPr>
          <a:xfrm>
            <a:off x="76200" y="6096000"/>
            <a:ext cx="5715000" cy="461665"/>
          </a:xfrm>
          <a:prstGeom prst="rect">
            <a:avLst/>
          </a:prstGeom>
          <a:noFill/>
        </p:spPr>
        <p:txBody>
          <a:bodyPr wrap="square" rtlCol="0">
            <a:spAutoFit/>
          </a:bodyPr>
          <a:lstStyle/>
          <a:p>
            <a:r>
              <a:rPr lang="en-US" sz="1200" dirty="0">
                <a:latin typeface="Arial" pitchFamily="34" charset="0"/>
                <a:cs typeface="Arial" pitchFamily="34" charset="0"/>
              </a:rPr>
              <a:t>Source: C.A.R Annual Housing Market </a:t>
            </a:r>
            <a:r>
              <a:rPr lang="en-US" sz="1200" dirty="0" smtClean="0">
                <a:latin typeface="Arial" pitchFamily="34" charset="0"/>
                <a:cs typeface="Arial" pitchFamily="34" charset="0"/>
              </a:rPr>
              <a:t>Survey</a:t>
            </a:r>
          </a:p>
          <a:p>
            <a:r>
              <a:rPr lang="en-US" sz="1200" dirty="0" smtClean="0">
                <a:latin typeface="Arial" pitchFamily="34" charset="0"/>
                <a:cs typeface="Arial" pitchFamily="34" charset="0"/>
              </a:rPr>
              <a:t>Q: </a:t>
            </a:r>
            <a:r>
              <a:rPr lang="en-US" sz="1200" dirty="0">
                <a:latin typeface="Arial" pitchFamily="34" charset="0"/>
                <a:cs typeface="Arial" pitchFamily="34" charset="0"/>
              </a:rPr>
              <a:t>What type of residence was purchased / sold?</a:t>
            </a:r>
          </a:p>
        </p:txBody>
      </p:sp>
      <p:graphicFrame>
        <p:nvGraphicFramePr>
          <p:cNvPr id="5" name="Chart 4"/>
          <p:cNvGraphicFramePr>
            <a:graphicFrameLocks/>
          </p:cNvGraphicFramePr>
          <p:nvPr>
            <p:extLst>
              <p:ext uri="{D42A27DB-BD31-4B8C-83A1-F6EECF244321}">
                <p14:modId xmlns:p14="http://schemas.microsoft.com/office/powerpoint/2010/main" val="3332643256"/>
              </p:ext>
            </p:extLst>
          </p:nvPr>
        </p:nvGraphicFramePr>
        <p:xfrm>
          <a:off x="257175" y="1581149"/>
          <a:ext cx="8410576" cy="4381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2421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366" y="520888"/>
            <a:ext cx="7465510" cy="698313"/>
          </a:xfrm>
        </p:spPr>
        <p:txBody>
          <a:bodyPr>
            <a:noAutofit/>
          </a:bodyPr>
          <a:lstStyle/>
          <a:p>
            <a:r>
              <a:rPr lang="en-US" sz="3200" dirty="0" smtClean="0"/>
              <a:t>Investors Prefer Distressed Properties</a:t>
            </a:r>
            <a:endParaRPr lang="en-US" sz="3200" dirty="0"/>
          </a:p>
        </p:txBody>
      </p:sp>
      <p:sp>
        <p:nvSpPr>
          <p:cNvPr id="5" name="TextBox 4"/>
          <p:cNvSpPr txBox="1"/>
          <p:nvPr/>
        </p:nvSpPr>
        <p:spPr>
          <a:xfrm>
            <a:off x="76200" y="6096000"/>
            <a:ext cx="5715000" cy="461665"/>
          </a:xfrm>
          <a:prstGeom prst="rect">
            <a:avLst/>
          </a:prstGeom>
          <a:noFill/>
        </p:spPr>
        <p:txBody>
          <a:bodyPr wrap="square" rtlCol="0">
            <a:spAutoFit/>
          </a:bodyPr>
          <a:lstStyle/>
          <a:p>
            <a:r>
              <a:rPr lang="en-US" sz="1200" dirty="0" smtClean="0">
                <a:latin typeface="Arial" pitchFamily="34" charset="0"/>
                <a:cs typeface="Arial" pitchFamily="34" charset="0"/>
              </a:rPr>
              <a:t>Source: C.A.R Annual Housing Market Survey</a:t>
            </a:r>
          </a:p>
          <a:p>
            <a:r>
              <a:rPr lang="en-US" sz="1200" dirty="0">
                <a:latin typeface="Arial" pitchFamily="34" charset="0"/>
                <a:cs typeface="Arial" pitchFamily="34" charset="0"/>
              </a:rPr>
              <a:t>Q from the Survey: Was the property purchased as a(n)?</a:t>
            </a:r>
          </a:p>
        </p:txBody>
      </p:sp>
      <p:graphicFrame>
        <p:nvGraphicFramePr>
          <p:cNvPr id="6" name="Chart 5"/>
          <p:cNvGraphicFramePr>
            <a:graphicFrameLocks/>
          </p:cNvGraphicFramePr>
          <p:nvPr>
            <p:extLst>
              <p:ext uri="{D42A27DB-BD31-4B8C-83A1-F6EECF244321}">
                <p14:modId xmlns:p14="http://schemas.microsoft.com/office/powerpoint/2010/main" val="2419015653"/>
              </p:ext>
            </p:extLst>
          </p:nvPr>
        </p:nvGraphicFramePr>
        <p:xfrm>
          <a:off x="285750" y="1219201"/>
          <a:ext cx="8534400" cy="5138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41345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Popular Destinations/Largest Markets</a:t>
            </a:r>
            <a:endParaRPr lang="en-US" dirty="0"/>
          </a:p>
        </p:txBody>
      </p:sp>
      <p:sp>
        <p:nvSpPr>
          <p:cNvPr id="6" name="TextBox 5"/>
          <p:cNvSpPr txBox="1"/>
          <p:nvPr/>
        </p:nvSpPr>
        <p:spPr>
          <a:xfrm>
            <a:off x="76200" y="6096000"/>
            <a:ext cx="5715000" cy="461665"/>
          </a:xfrm>
          <a:prstGeom prst="rect">
            <a:avLst/>
          </a:prstGeom>
          <a:noFill/>
        </p:spPr>
        <p:txBody>
          <a:bodyPr wrap="square" rtlCol="0">
            <a:spAutoFit/>
          </a:bodyPr>
          <a:lstStyle/>
          <a:p>
            <a:r>
              <a:rPr lang="en-US" sz="1200" dirty="0" smtClean="0">
                <a:latin typeface="Arial" pitchFamily="34" charset="0"/>
                <a:cs typeface="Arial" pitchFamily="34" charset="0"/>
              </a:rPr>
              <a:t>Source: C.A.R Annual Housing Market Survey</a:t>
            </a:r>
          </a:p>
          <a:p>
            <a:r>
              <a:rPr lang="en-US" sz="1200" dirty="0">
                <a:latin typeface="Arial" pitchFamily="34" charset="0"/>
                <a:cs typeface="Arial" pitchFamily="34" charset="0"/>
              </a:rPr>
              <a:t>Q </a:t>
            </a:r>
            <a:r>
              <a:rPr lang="en-US" sz="1200" dirty="0" smtClean="0">
                <a:latin typeface="Arial" pitchFamily="34" charset="0"/>
                <a:cs typeface="Arial" pitchFamily="34" charset="0"/>
              </a:rPr>
              <a:t>: </a:t>
            </a:r>
            <a:r>
              <a:rPr lang="en-US" sz="1200" dirty="0">
                <a:latin typeface="Arial" pitchFamily="34" charset="0"/>
                <a:cs typeface="Arial" pitchFamily="34" charset="0"/>
              </a:rPr>
              <a:t>In what country was the property located?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66045292"/>
              </p:ext>
            </p:extLst>
          </p:nvPr>
        </p:nvGraphicFramePr>
        <p:xfrm>
          <a:off x="457200" y="144621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4535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490" y="370167"/>
            <a:ext cx="7008309" cy="698313"/>
          </a:xfrm>
        </p:spPr>
        <p:txBody>
          <a:bodyPr>
            <a:normAutofit/>
          </a:bodyPr>
          <a:lstStyle/>
          <a:p>
            <a:pPr algn="ctr"/>
            <a:r>
              <a:rPr lang="en-US" sz="3200" dirty="0" smtClean="0"/>
              <a:t>Investors Buy Below the Median</a:t>
            </a:r>
            <a:endParaRPr lang="en-US" sz="3200" dirty="0"/>
          </a:p>
        </p:txBody>
      </p:sp>
      <p:sp>
        <p:nvSpPr>
          <p:cNvPr id="5" name="TextBox 4"/>
          <p:cNvSpPr txBox="1"/>
          <p:nvPr/>
        </p:nvSpPr>
        <p:spPr>
          <a:xfrm>
            <a:off x="76200" y="5943600"/>
            <a:ext cx="5715000" cy="461665"/>
          </a:xfrm>
          <a:prstGeom prst="rect">
            <a:avLst/>
          </a:prstGeom>
          <a:noFill/>
        </p:spPr>
        <p:txBody>
          <a:bodyPr wrap="square" rtlCol="0">
            <a:spAutoFit/>
          </a:bodyPr>
          <a:lstStyle/>
          <a:p>
            <a:r>
              <a:rPr lang="en-US" sz="1200" dirty="0" smtClean="0">
                <a:latin typeface="Arial" pitchFamily="34" charset="0"/>
                <a:cs typeface="Arial" pitchFamily="34" charset="0"/>
              </a:rPr>
              <a:t>Source: C.A.R Annual Housing Market Survey</a:t>
            </a:r>
          </a:p>
          <a:p>
            <a:r>
              <a:rPr lang="en-US" sz="1200" dirty="0" smtClean="0">
                <a:latin typeface="Arial" pitchFamily="34" charset="0"/>
                <a:cs typeface="Arial" pitchFamily="34" charset="0"/>
              </a:rPr>
              <a:t>Q: </a:t>
            </a:r>
            <a:r>
              <a:rPr lang="en-US" sz="1200" dirty="0">
                <a:latin typeface="Arial" pitchFamily="34" charset="0"/>
                <a:cs typeface="Arial" pitchFamily="34" charset="0"/>
              </a:rPr>
              <a:t>What was the final sales price of the property?</a:t>
            </a:r>
          </a:p>
        </p:txBody>
      </p:sp>
      <p:graphicFrame>
        <p:nvGraphicFramePr>
          <p:cNvPr id="6" name="Chart 5"/>
          <p:cNvGraphicFramePr>
            <a:graphicFrameLocks/>
          </p:cNvGraphicFramePr>
          <p:nvPr>
            <p:extLst>
              <p:ext uri="{D42A27DB-BD31-4B8C-83A1-F6EECF244321}">
                <p14:modId xmlns:p14="http://schemas.microsoft.com/office/powerpoint/2010/main" val="10680136"/>
              </p:ext>
            </p:extLst>
          </p:nvPr>
        </p:nvGraphicFramePr>
        <p:xfrm>
          <a:off x="-66675" y="1469082"/>
          <a:ext cx="9210675" cy="470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6005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…and Pay All Cash!</a:t>
            </a:r>
            <a:endParaRPr lang="en-US" sz="3200" dirty="0"/>
          </a:p>
        </p:txBody>
      </p:sp>
      <p:sp>
        <p:nvSpPr>
          <p:cNvPr id="5" name="TextBox 4"/>
          <p:cNvSpPr txBox="1"/>
          <p:nvPr/>
        </p:nvSpPr>
        <p:spPr>
          <a:xfrm>
            <a:off x="76200" y="6096000"/>
            <a:ext cx="6934200" cy="461665"/>
          </a:xfrm>
          <a:prstGeom prst="rect">
            <a:avLst/>
          </a:prstGeom>
          <a:noFill/>
        </p:spPr>
        <p:txBody>
          <a:bodyPr wrap="square" rtlCol="0">
            <a:spAutoFit/>
          </a:bodyPr>
          <a:lstStyle/>
          <a:p>
            <a:r>
              <a:rPr lang="en-US" sz="1200" dirty="0" smtClean="0">
                <a:latin typeface="Arial" pitchFamily="34" charset="0"/>
                <a:cs typeface="Arial" pitchFamily="34" charset="0"/>
              </a:rPr>
              <a:t>Source: C.A.R Annual Housing Market Survey</a:t>
            </a:r>
          </a:p>
          <a:p>
            <a:r>
              <a:rPr lang="en-US" sz="1200" dirty="0" smtClean="0">
                <a:latin typeface="Arial" pitchFamily="34" charset="0"/>
                <a:cs typeface="Arial" pitchFamily="34" charset="0"/>
              </a:rPr>
              <a:t>Q: </a:t>
            </a:r>
            <a:r>
              <a:rPr lang="en-US" sz="1200" dirty="0">
                <a:latin typeface="Arial" pitchFamily="34" charset="0"/>
                <a:cs typeface="Arial" pitchFamily="34" charset="0"/>
              </a:rPr>
              <a:t>What was the nature of the financing arrangement?</a:t>
            </a:r>
          </a:p>
        </p:txBody>
      </p:sp>
      <p:graphicFrame>
        <p:nvGraphicFramePr>
          <p:cNvPr id="6" name="Chart 5"/>
          <p:cNvGraphicFramePr>
            <a:graphicFrameLocks/>
          </p:cNvGraphicFramePr>
          <p:nvPr>
            <p:extLst>
              <p:ext uri="{D42A27DB-BD31-4B8C-83A1-F6EECF244321}">
                <p14:modId xmlns:p14="http://schemas.microsoft.com/office/powerpoint/2010/main" val="1369230310"/>
              </p:ext>
            </p:extLst>
          </p:nvPr>
        </p:nvGraphicFramePr>
        <p:xfrm>
          <a:off x="0" y="1247775"/>
          <a:ext cx="9144000" cy="4805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8088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Once-in-a-Generation Buying Opportunity!</a:t>
            </a:r>
            <a:endParaRPr lang="en-US" dirty="0"/>
          </a:p>
        </p:txBody>
      </p:sp>
    </p:spTree>
    <p:extLst>
      <p:ext uri="{BB962C8B-B14F-4D97-AF65-F5344CB8AC3E}">
        <p14:creationId xmlns:p14="http://schemas.microsoft.com/office/powerpoint/2010/main" val="56673053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Economy Showing Signs of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1909025"/>
              </p:ext>
            </p:extLst>
          </p:nvPr>
        </p:nvGraphicFramePr>
        <p:xfrm>
          <a:off x="1677988" y="1600200"/>
          <a:ext cx="700881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4933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Housing Market Demonstrating Stability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554568"/>
              </p:ext>
            </p:extLst>
          </p:nvPr>
        </p:nvGraphicFramePr>
        <p:xfrm>
          <a:off x="1820863" y="1687513"/>
          <a:ext cx="6865937"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8783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Headlines</a:t>
            </a:r>
            <a:endParaRPr lang="en-US" dirty="0"/>
          </a:p>
        </p:txBody>
      </p:sp>
      <p:sp>
        <p:nvSpPr>
          <p:cNvPr id="4" name="TextBox 3"/>
          <p:cNvSpPr txBox="1"/>
          <p:nvPr/>
        </p:nvSpPr>
        <p:spPr>
          <a:xfrm>
            <a:off x="1373687" y="1693065"/>
            <a:ext cx="6027235" cy="861774"/>
          </a:xfrm>
          <a:prstGeom prst="rect">
            <a:avLst/>
          </a:prstGeom>
          <a:noFill/>
        </p:spPr>
        <p:txBody>
          <a:bodyPr wrap="square" rtlCol="0">
            <a:spAutoFit/>
          </a:bodyPr>
          <a:lstStyle/>
          <a:p>
            <a:r>
              <a:rPr lang="en-US" dirty="0" smtClean="0"/>
              <a:t>“New Real Estate Poll: Americans Increasingly Optimistic about Homeownership”</a:t>
            </a:r>
          </a:p>
          <a:p>
            <a:pPr algn="r"/>
            <a:r>
              <a:rPr lang="en-US" sz="1400" dirty="0" smtClean="0"/>
              <a:t>~RISMedia 3/15/12</a:t>
            </a:r>
            <a:endParaRPr lang="en-US" sz="1400" dirty="0"/>
          </a:p>
        </p:txBody>
      </p:sp>
      <p:sp>
        <p:nvSpPr>
          <p:cNvPr id="7" name="Rectangular Callout 6"/>
          <p:cNvSpPr/>
          <p:nvPr/>
        </p:nvSpPr>
        <p:spPr>
          <a:xfrm>
            <a:off x="1373688" y="1670445"/>
            <a:ext cx="6027235" cy="861774"/>
          </a:xfrm>
          <a:prstGeom prst="wedgeRectCallout">
            <a:avLst/>
          </a:prstGeom>
          <a:no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659564" y="2942270"/>
            <a:ext cx="6027235" cy="584775"/>
          </a:xfrm>
          <a:prstGeom prst="rect">
            <a:avLst/>
          </a:prstGeom>
          <a:noFill/>
        </p:spPr>
        <p:txBody>
          <a:bodyPr wrap="square" rtlCol="0">
            <a:spAutoFit/>
          </a:bodyPr>
          <a:lstStyle/>
          <a:p>
            <a:r>
              <a:rPr lang="en-US" dirty="0" smtClean="0">
                <a:latin typeface="Times New Roman" pitchFamily="18" charset="0"/>
                <a:cs typeface="Times New Roman" pitchFamily="18" charset="0"/>
              </a:rPr>
              <a:t>“Investors Are Looking to Buy Homes by the Thousands”</a:t>
            </a:r>
          </a:p>
          <a:p>
            <a:pPr algn="r"/>
            <a:r>
              <a:rPr lang="en-US" sz="1400" dirty="0" smtClean="0">
                <a:latin typeface="Times New Roman" pitchFamily="18" charset="0"/>
                <a:cs typeface="Times New Roman" pitchFamily="18" charset="0"/>
              </a:rPr>
              <a:t>~The New York Times 4/2/12</a:t>
            </a:r>
            <a:endParaRPr lang="en-US" sz="1400" dirty="0">
              <a:latin typeface="Times New Roman" pitchFamily="18" charset="0"/>
              <a:cs typeface="Times New Roman" pitchFamily="18" charset="0"/>
            </a:endParaRPr>
          </a:p>
        </p:txBody>
      </p:sp>
      <p:sp>
        <p:nvSpPr>
          <p:cNvPr id="9" name="Rectangular Callout 8"/>
          <p:cNvSpPr/>
          <p:nvPr/>
        </p:nvSpPr>
        <p:spPr>
          <a:xfrm>
            <a:off x="2659564" y="2932268"/>
            <a:ext cx="6027235" cy="584775"/>
          </a:xfrm>
          <a:prstGeom prst="wedgeRectCallout">
            <a:avLst/>
          </a:prstGeom>
          <a:noFill/>
          <a:ln>
            <a:solidFill>
              <a:schemeClr val="tx1"/>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830891" y="3840414"/>
            <a:ext cx="5893884" cy="584775"/>
          </a:xfrm>
          <a:prstGeom prst="rect">
            <a:avLst/>
          </a:prstGeom>
          <a:noFill/>
        </p:spPr>
        <p:txBody>
          <a:bodyPr wrap="square" rtlCol="0">
            <a:spAutoFit/>
          </a:bodyPr>
          <a:lstStyle/>
          <a:p>
            <a:r>
              <a:rPr lang="en-US" dirty="0" smtClean="0">
                <a:latin typeface="Century" pitchFamily="18" charset="0"/>
                <a:cs typeface="Arial" pitchFamily="34" charset="0"/>
              </a:rPr>
              <a:t>“Pending home sales near 2-year high”</a:t>
            </a:r>
          </a:p>
          <a:p>
            <a:pPr algn="r"/>
            <a:r>
              <a:rPr lang="en-US" sz="1400" dirty="0" smtClean="0">
                <a:latin typeface="Century" pitchFamily="18" charset="0"/>
                <a:cs typeface="Arial" pitchFamily="34" charset="0"/>
              </a:rPr>
              <a:t>~Inman News 4/26/12</a:t>
            </a:r>
            <a:endParaRPr lang="en-US" sz="1400" dirty="0">
              <a:latin typeface="Century" pitchFamily="18" charset="0"/>
              <a:cs typeface="Arial" pitchFamily="34" charset="0"/>
            </a:endParaRPr>
          </a:p>
        </p:txBody>
      </p:sp>
      <p:sp>
        <p:nvSpPr>
          <p:cNvPr id="11" name="Rectangular Callout 10"/>
          <p:cNvSpPr/>
          <p:nvPr/>
        </p:nvSpPr>
        <p:spPr>
          <a:xfrm>
            <a:off x="1745167" y="3841369"/>
            <a:ext cx="5979608" cy="584775"/>
          </a:xfrm>
          <a:prstGeom prst="wedgeRectCallout">
            <a:avLst/>
          </a:prstGeom>
          <a:noFill/>
          <a:ln>
            <a:solidFill>
              <a:schemeClr val="tx1"/>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Rectangular Callout 11"/>
          <p:cNvSpPr/>
          <p:nvPr/>
        </p:nvSpPr>
        <p:spPr>
          <a:xfrm>
            <a:off x="2135689" y="4835244"/>
            <a:ext cx="6027235" cy="584775"/>
          </a:xfrm>
          <a:prstGeom prst="wedgeRectCallout">
            <a:avLst/>
          </a:prstGeom>
          <a:noFill/>
          <a:ln>
            <a:solidFill>
              <a:schemeClr val="tx1"/>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135688" y="4826196"/>
            <a:ext cx="6027235" cy="584775"/>
          </a:xfrm>
          <a:prstGeom prst="rect">
            <a:avLst/>
          </a:prstGeom>
          <a:noFill/>
        </p:spPr>
        <p:txBody>
          <a:bodyPr wrap="square" rtlCol="0">
            <a:spAutoFit/>
          </a:bodyPr>
          <a:lstStyle/>
          <a:p>
            <a:r>
              <a:rPr lang="en-US" dirty="0" smtClean="0">
                <a:latin typeface="Times New Roman" pitchFamily="18" charset="0"/>
                <a:cs typeface="Times New Roman" pitchFamily="18" charset="0"/>
              </a:rPr>
              <a:t>“Housing market may be on rebound at last”</a:t>
            </a:r>
          </a:p>
          <a:p>
            <a:pPr algn="r"/>
            <a:r>
              <a:rPr lang="en-US" sz="1400" dirty="0" smtClean="0">
                <a:latin typeface="Times New Roman" pitchFamily="18" charset="0"/>
                <a:cs typeface="Times New Roman" pitchFamily="18" charset="0"/>
              </a:rPr>
              <a:t>~Los Angeles Times 4/25/12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7233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789332" y="525408"/>
            <a:ext cx="7008812" cy="698500"/>
          </a:xfrm>
        </p:spPr>
        <p:txBody>
          <a:bodyPr>
            <a:normAutofit/>
          </a:bodyPr>
          <a:lstStyle/>
          <a:p>
            <a:pPr algn="ctr"/>
            <a:r>
              <a:rPr lang="en-US" sz="3200" dirty="0" smtClean="0">
                <a:latin typeface="Calibri" pitchFamily="34" charset="0"/>
              </a:rPr>
              <a:t>Ethnicity Comparisons: US v. 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9540150"/>
              </p:ext>
            </p:extLst>
          </p:nvPr>
        </p:nvGraphicFramePr>
        <p:xfrm>
          <a:off x="1677988" y="1426779"/>
          <a:ext cx="700881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234407"/>
            <a:ext cx="9144000" cy="304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Source: U.S. Census Bureau 2010 American Community Survey, NAR 2011 Profile of Home Buyers &amp; Sellers, C.A.R. 2011 Buyer &amp; Seller Surveys</a:t>
            </a:r>
            <a:endParaRPr lang="en-US" sz="1100" dirty="0"/>
          </a:p>
        </p:txBody>
      </p:sp>
    </p:spTree>
    <p:extLst>
      <p:ext uri="{BB962C8B-B14F-4D97-AF65-F5344CB8AC3E}">
        <p14:creationId xmlns:p14="http://schemas.microsoft.com/office/powerpoint/2010/main" val="3326671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332" y="95530"/>
            <a:ext cx="7008309" cy="698313"/>
          </a:xfrm>
        </p:spPr>
        <p:txBody>
          <a:bodyPr>
            <a:noAutofit/>
          </a:bodyPr>
          <a:lstStyle/>
          <a:p>
            <a:pPr algn="ctr"/>
            <a:r>
              <a:rPr lang="en-US" sz="3200" dirty="0" smtClean="0"/>
              <a:t>Buy </a:t>
            </a:r>
            <a:r>
              <a:rPr lang="en-US" sz="3200" dirty="0" err="1" smtClean="0"/>
              <a:t>vs</a:t>
            </a:r>
            <a:r>
              <a:rPr lang="en-US" sz="3200" dirty="0" smtClean="0"/>
              <a:t> Rent Analysis:</a:t>
            </a:r>
            <a:br>
              <a:rPr lang="en-US" sz="3200" dirty="0" smtClean="0"/>
            </a:br>
            <a:r>
              <a:rPr lang="en-US" sz="3200" dirty="0" smtClean="0"/>
              <a:t>$3,760 a Year Cheaper to Buy in CA</a:t>
            </a:r>
            <a:endParaRPr lang="en-US" sz="3200" dirty="0"/>
          </a:p>
        </p:txBody>
      </p:sp>
      <p:graphicFrame>
        <p:nvGraphicFramePr>
          <p:cNvPr id="5" name="Chart 4"/>
          <p:cNvGraphicFramePr>
            <a:graphicFrameLocks noGrp="1"/>
          </p:cNvGraphicFramePr>
          <p:nvPr>
            <p:extLst>
              <p:ext uri="{D42A27DB-BD31-4B8C-83A1-F6EECF244321}">
                <p14:modId xmlns:p14="http://schemas.microsoft.com/office/powerpoint/2010/main" val="149701685"/>
              </p:ext>
            </p:extLst>
          </p:nvPr>
        </p:nvGraphicFramePr>
        <p:xfrm>
          <a:off x="1198180" y="1253009"/>
          <a:ext cx="7294942" cy="50935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5391807" y="6267729"/>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r>
              <a:rPr lang="en-US" sz="1400" dirty="0" smtClean="0">
                <a:latin typeface="Arial" pitchFamily="34" charset="0"/>
              </a:rPr>
              <a:t>Source: C.A.R. </a:t>
            </a:r>
            <a:r>
              <a:rPr lang="en-US" sz="1400" dirty="0">
                <a:latin typeface="Arial" pitchFamily="34" charset="0"/>
              </a:rPr>
              <a:t>9</a:t>
            </a:r>
            <a:r>
              <a:rPr lang="en-US" sz="1400" dirty="0" smtClean="0">
                <a:latin typeface="Arial" pitchFamily="34" charset="0"/>
              </a:rPr>
              <a:t>/11 Analysis</a:t>
            </a:r>
            <a:endParaRPr lang="en-US" sz="1400" dirty="0">
              <a:latin typeface="Arial" pitchFamily="34" charset="0"/>
            </a:endParaRPr>
          </a:p>
        </p:txBody>
      </p:sp>
    </p:spTree>
    <p:extLst>
      <p:ext uri="{BB962C8B-B14F-4D97-AF65-F5344CB8AC3E}">
        <p14:creationId xmlns:p14="http://schemas.microsoft.com/office/powerpoint/2010/main" val="356784372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86" y="383366"/>
            <a:ext cx="7008309" cy="698313"/>
          </a:xfrm>
        </p:spPr>
        <p:txBody>
          <a:bodyPr>
            <a:noAutofit/>
          </a:bodyPr>
          <a:lstStyle/>
          <a:p>
            <a:pPr algn="ctr"/>
            <a:r>
              <a:rPr lang="en-US" sz="3200" dirty="0" smtClean="0"/>
              <a:t>“Top 5 Reasons it’s Smarter to Buy than Rent”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2254992"/>
              </p:ext>
            </p:extLst>
          </p:nvPr>
        </p:nvGraphicFramePr>
        <p:xfrm>
          <a:off x="1820863" y="1687513"/>
          <a:ext cx="686593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6"/>
          <p:cNvSpPr txBox="1">
            <a:spLocks noChangeArrowheads="1"/>
          </p:cNvSpPr>
          <p:nvPr/>
        </p:nvSpPr>
        <p:spPr bwMode="auto">
          <a:xfrm>
            <a:off x="5475890" y="6249670"/>
            <a:ext cx="3752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smtClean="0">
                <a:latin typeface="Arial" pitchFamily="34" charset="0"/>
              </a:rPr>
              <a:t>Source: Inman News 3-26-12</a:t>
            </a:r>
            <a:endParaRPr lang="en-US" sz="1400" dirty="0">
              <a:latin typeface="Arial" pitchFamily="34" charset="0"/>
            </a:endParaRPr>
          </a:p>
        </p:txBody>
      </p:sp>
    </p:spTree>
    <p:extLst>
      <p:ext uri="{BB962C8B-B14F-4D97-AF65-F5344CB8AC3E}">
        <p14:creationId xmlns:p14="http://schemas.microsoft.com/office/powerpoint/2010/main" val="68678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0" y="6271631"/>
            <a:ext cx="3817071" cy="27699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dirty="0">
                <a:latin typeface="Arial" charset="0"/>
              </a:rPr>
              <a:t>SOURCE: Federal Home Loan Mortgage Corporation</a:t>
            </a:r>
          </a:p>
        </p:txBody>
      </p:sp>
      <p:sp>
        <p:nvSpPr>
          <p:cNvPr id="214019" name="Rectangle 3"/>
          <p:cNvSpPr>
            <a:spLocks noGrp="1" noChangeArrowheads="1"/>
          </p:cNvSpPr>
          <p:nvPr>
            <p:ph type="title"/>
          </p:nvPr>
        </p:nvSpPr>
        <p:spPr>
          <a:xfrm>
            <a:off x="2011866" y="444687"/>
            <a:ext cx="7008309" cy="698313"/>
          </a:xfrm>
        </p:spPr>
        <p:txBody>
          <a:bodyPr>
            <a:noAutofit/>
          </a:bodyPr>
          <a:lstStyle/>
          <a:p>
            <a:pPr algn="ctr" eaLnBrk="1" hangingPunct="1"/>
            <a:r>
              <a:rPr lang="en-US" sz="3200" dirty="0" smtClean="0">
                <a:latin typeface="Arial" charset="0"/>
                <a:cs typeface="Arial" charset="0"/>
              </a:rPr>
              <a:t>Mortgage Rates at Record Lows</a:t>
            </a:r>
            <a:br>
              <a:rPr lang="en-US" sz="3200" dirty="0" smtClean="0">
                <a:latin typeface="Arial" charset="0"/>
                <a:cs typeface="Arial" charset="0"/>
              </a:rPr>
            </a:br>
            <a:endParaRPr lang="en-US" sz="3200" dirty="0" smtClean="0">
              <a:latin typeface="Arial" charset="0"/>
              <a:cs typeface="Arial"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22989910"/>
              </p:ext>
            </p:extLst>
          </p:nvPr>
        </p:nvGraphicFramePr>
        <p:xfrm>
          <a:off x="238125" y="1443230"/>
          <a:ext cx="8534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2424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randombar(horizontal)">
                                      <p:cBhvr>
                                        <p:cTn id="7" dur="500"/>
                                        <p:tgtEl>
                                          <p:spTgt spid="214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10" y="354105"/>
            <a:ext cx="7008309" cy="698313"/>
          </a:xfrm>
        </p:spPr>
        <p:txBody>
          <a:bodyPr>
            <a:noAutofit/>
          </a:bodyPr>
          <a:lstStyle/>
          <a:p>
            <a:pPr algn="ctr"/>
            <a:r>
              <a:rPr lang="en-US" sz="3200" dirty="0">
                <a:latin typeface="Arial" charset="0"/>
                <a:cs typeface="Arial" charset="0"/>
              </a:rPr>
              <a:t>Housing Affordability </a:t>
            </a:r>
            <a:r>
              <a:rPr lang="en-US" sz="3200" dirty="0" smtClean="0">
                <a:latin typeface="Arial" charset="0"/>
                <a:cs typeface="Arial" charset="0"/>
              </a:rPr>
              <a:t>Index</a:t>
            </a:r>
            <a:br>
              <a:rPr lang="en-US" sz="3200" dirty="0" smtClean="0">
                <a:latin typeface="Arial" charset="0"/>
                <a:cs typeface="Arial" charset="0"/>
              </a:rPr>
            </a:br>
            <a:r>
              <a:rPr lang="en-US" sz="3200" dirty="0" smtClean="0">
                <a:latin typeface="Arial" charset="0"/>
                <a:cs typeface="Arial" charset="0"/>
              </a:rPr>
              <a:t>CA vs. U.S. Annual Rate</a:t>
            </a:r>
            <a:endParaRPr lang="en-US" sz="3200" dirty="0"/>
          </a:p>
        </p:txBody>
      </p:sp>
      <p:graphicFrame>
        <p:nvGraphicFramePr>
          <p:cNvPr id="5" name="Chart 4"/>
          <p:cNvGraphicFramePr/>
          <p:nvPr>
            <p:extLst>
              <p:ext uri="{D42A27DB-BD31-4B8C-83A1-F6EECF244321}">
                <p14:modId xmlns:p14="http://schemas.microsoft.com/office/powerpoint/2010/main" val="1212039022"/>
              </p:ext>
            </p:extLst>
          </p:nvPr>
        </p:nvGraphicFramePr>
        <p:xfrm>
          <a:off x="333375" y="1637506"/>
          <a:ext cx="83820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2"/>
          <p:cNvSpPr txBox="1">
            <a:spLocks noChangeArrowheads="1"/>
          </p:cNvSpPr>
          <p:nvPr/>
        </p:nvSpPr>
        <p:spPr bwMode="auto">
          <a:xfrm>
            <a:off x="0" y="6244431"/>
            <a:ext cx="4219575"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200" dirty="0">
                <a:solidFill>
                  <a:prstClr val="black"/>
                </a:solidFill>
                <a:latin typeface="Arial" charset="0"/>
              </a:rPr>
              <a:t>SOURCE: CALIFORNIA ASSOCIATION OF REALTORS®</a:t>
            </a:r>
          </a:p>
        </p:txBody>
      </p:sp>
      <p:sp>
        <p:nvSpPr>
          <p:cNvPr id="7" name="Text Box 6"/>
          <p:cNvSpPr txBox="1">
            <a:spLocks noChangeArrowheads="1"/>
          </p:cNvSpPr>
          <p:nvPr/>
        </p:nvSpPr>
        <p:spPr bwMode="auto">
          <a:xfrm>
            <a:off x="-7435" y="1397000"/>
            <a:ext cx="54102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400" dirty="0">
                <a:solidFill>
                  <a:prstClr val="black"/>
                </a:solidFill>
                <a:latin typeface="Arial" charset="0"/>
              </a:rPr>
              <a:t>% OF HOUSEHOLDS THAT CAN </a:t>
            </a:r>
            <a:r>
              <a:rPr lang="en-US" sz="1400" dirty="0" smtClean="0">
                <a:solidFill>
                  <a:prstClr val="black"/>
                </a:solidFill>
                <a:latin typeface="Arial" charset="0"/>
              </a:rPr>
              <a:t>BUY</a:t>
            </a:r>
            <a:endParaRPr lang="en-US" sz="1800" dirty="0">
              <a:solidFill>
                <a:prstClr val="black"/>
              </a:solidFill>
              <a:latin typeface="Arial" charset="0"/>
            </a:endParaRPr>
          </a:p>
        </p:txBody>
      </p:sp>
    </p:spTree>
    <p:extLst>
      <p:ext uri="{BB962C8B-B14F-4D97-AF65-F5344CB8AC3E}">
        <p14:creationId xmlns:p14="http://schemas.microsoft.com/office/powerpoint/2010/main" val="33853491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a:xfrm>
            <a:off x="1666875" y="0"/>
            <a:ext cx="6774024" cy="601663"/>
          </a:xfrm>
        </p:spPr>
        <p:txBody>
          <a:bodyPr>
            <a:noAutofit/>
          </a:bodyPr>
          <a:lstStyle/>
          <a:p>
            <a:pPr algn="ctr" eaLnBrk="1" hangingPunct="1"/>
            <a:r>
              <a:rPr lang="en-US" sz="3200" dirty="0" smtClean="0">
                <a:latin typeface="Arial" charset="0"/>
                <a:cs typeface="Arial" charset="0"/>
              </a:rPr>
              <a:t>California vs. U.S. Median Prices</a:t>
            </a:r>
            <a:br>
              <a:rPr lang="en-US" sz="3200" dirty="0" smtClean="0">
                <a:latin typeface="Arial" charset="0"/>
                <a:cs typeface="Arial" charset="0"/>
              </a:rPr>
            </a:br>
            <a:r>
              <a:rPr lang="en-US" sz="2800" dirty="0" smtClean="0">
                <a:latin typeface="Arial" charset="0"/>
                <a:cs typeface="Arial" charset="0"/>
              </a:rPr>
              <a:t>CA Return on Investment by Year of Purchase</a:t>
            </a:r>
          </a:p>
        </p:txBody>
      </p:sp>
      <p:graphicFrame>
        <p:nvGraphicFramePr>
          <p:cNvPr id="2" name="Object 4"/>
          <p:cNvGraphicFramePr>
            <a:graphicFrameLocks noGrp="1" noChangeAspect="1"/>
          </p:cNvGraphicFramePr>
          <p:nvPr>
            <p:ph type="chart" sz="half" idx="4294967295"/>
            <p:extLst>
              <p:ext uri="{D42A27DB-BD31-4B8C-83A1-F6EECF244321}">
                <p14:modId xmlns:p14="http://schemas.microsoft.com/office/powerpoint/2010/main" val="715842529"/>
              </p:ext>
            </p:extLst>
          </p:nvPr>
        </p:nvGraphicFramePr>
        <p:xfrm>
          <a:off x="508000" y="1054100"/>
          <a:ext cx="8194675"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15365" name="Text Box 5"/>
          <p:cNvSpPr txBox="1">
            <a:spLocks noChangeArrowheads="1"/>
          </p:cNvSpPr>
          <p:nvPr/>
        </p:nvSpPr>
        <p:spPr bwMode="auto">
          <a:xfrm>
            <a:off x="152399" y="6202362"/>
            <a:ext cx="4219575"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fontAlgn="base">
              <a:spcBef>
                <a:spcPct val="0"/>
              </a:spcBef>
              <a:spcAft>
                <a:spcPct val="0"/>
              </a:spcAft>
            </a:pPr>
            <a:r>
              <a:rPr lang="en-US" sz="1200" b="1">
                <a:solidFill>
                  <a:prstClr val="white"/>
                </a:solidFill>
                <a:latin typeface="Arial" charset="0"/>
              </a:rPr>
              <a:t>SOURCE: CALIFORNIA ASSOCIATION OF REALTORS®</a:t>
            </a:r>
          </a:p>
        </p:txBody>
      </p:sp>
      <p:sp>
        <p:nvSpPr>
          <p:cNvPr id="15366" name="Text Box 6"/>
          <p:cNvSpPr txBox="1">
            <a:spLocks noChangeArrowheads="1"/>
          </p:cNvSpPr>
          <p:nvPr/>
        </p:nvSpPr>
        <p:spPr bwMode="auto">
          <a:xfrm>
            <a:off x="152400" y="6168231"/>
            <a:ext cx="4219575"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fontAlgn="base">
              <a:spcBef>
                <a:spcPct val="0"/>
              </a:spcBef>
              <a:spcAft>
                <a:spcPct val="0"/>
              </a:spcAft>
            </a:pPr>
            <a:r>
              <a:rPr lang="en-US" sz="1200" b="1" dirty="0">
                <a:solidFill>
                  <a:prstClr val="black"/>
                </a:solidFill>
                <a:latin typeface="Arial" charset="0"/>
              </a:rPr>
              <a:t>SOURCE: CALIFORNIA ASSOCIATION OF REALTORS®</a:t>
            </a:r>
          </a:p>
        </p:txBody>
      </p:sp>
      <p:grpSp>
        <p:nvGrpSpPr>
          <p:cNvPr id="9" name="Group 8"/>
          <p:cNvGrpSpPr/>
          <p:nvPr/>
        </p:nvGrpSpPr>
        <p:grpSpPr>
          <a:xfrm>
            <a:off x="1465101" y="2563713"/>
            <a:ext cx="895350" cy="2589314"/>
            <a:chOff x="1465101" y="2563713"/>
            <a:chExt cx="895350" cy="2589314"/>
          </a:xfrm>
        </p:grpSpPr>
        <p:cxnSp>
          <p:nvCxnSpPr>
            <p:cNvPr id="4" name="Straight Arrow Connector 3"/>
            <p:cNvCxnSpPr/>
            <p:nvPr/>
          </p:nvCxnSpPr>
          <p:spPr>
            <a:xfrm flipV="1">
              <a:off x="1666875" y="2871490"/>
              <a:ext cx="0" cy="22815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65101" y="2563713"/>
              <a:ext cx="895350" cy="307777"/>
            </a:xfrm>
            <a:prstGeom prst="rect">
              <a:avLst/>
            </a:prstGeom>
            <a:noFill/>
          </p:spPr>
          <p:txBody>
            <a:bodyPr wrap="square" rtlCol="0">
              <a:spAutoFit/>
            </a:bodyPr>
            <a:lstStyle/>
            <a:p>
              <a:r>
                <a:rPr lang="en-US" sz="1400" dirty="0" smtClean="0"/>
                <a:t>1061%</a:t>
              </a:r>
              <a:endParaRPr lang="en-US" sz="1400" dirty="0"/>
            </a:p>
          </p:txBody>
        </p:sp>
      </p:grpSp>
    </p:spTree>
    <p:extLst>
      <p:ext uri="{BB962C8B-B14F-4D97-AF65-F5344CB8AC3E}">
        <p14:creationId xmlns:p14="http://schemas.microsoft.com/office/powerpoint/2010/main" val="3749819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Disposable Income Expected to Rise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406" y="1620044"/>
            <a:ext cx="5133975" cy="4486275"/>
          </a:xfrm>
        </p:spPr>
      </p:pic>
    </p:spTree>
    <p:extLst>
      <p:ext uri="{BB962C8B-B14F-4D97-AF65-F5344CB8AC3E}">
        <p14:creationId xmlns:p14="http://schemas.microsoft.com/office/powerpoint/2010/main" val="29556364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Key Conclusions</a:t>
            </a:r>
            <a:endParaRPr lang="en-US" sz="3200" dirty="0"/>
          </a:p>
        </p:txBody>
      </p:sp>
      <p:sp>
        <p:nvSpPr>
          <p:cNvPr id="3" name="Content Placeholder 2"/>
          <p:cNvSpPr>
            <a:spLocks noGrp="1"/>
          </p:cNvSpPr>
          <p:nvPr>
            <p:ph idx="1"/>
          </p:nvPr>
        </p:nvSpPr>
        <p:spPr/>
        <p:txBody>
          <a:bodyPr/>
          <a:lstStyle/>
          <a:p>
            <a:r>
              <a:rPr lang="en-US" dirty="0" smtClean="0"/>
              <a:t>Capture more clients with a strong internet presence</a:t>
            </a:r>
          </a:p>
          <a:p>
            <a:endParaRPr lang="en-US" dirty="0" smtClean="0"/>
          </a:p>
          <a:p>
            <a:r>
              <a:rPr lang="en-US" dirty="0" smtClean="0"/>
              <a:t>Beat the competition by being responsive and aggressive</a:t>
            </a:r>
          </a:p>
          <a:p>
            <a:endParaRPr lang="en-US" dirty="0" smtClean="0"/>
          </a:p>
          <a:p>
            <a:r>
              <a:rPr lang="en-US" dirty="0" smtClean="0"/>
              <a:t>Have reliable lender references to assist buyers with financing</a:t>
            </a:r>
          </a:p>
          <a:p>
            <a:endParaRPr lang="en-US" dirty="0" smtClean="0"/>
          </a:p>
          <a:p>
            <a:r>
              <a:rPr lang="en-US" dirty="0" smtClean="0"/>
              <a:t>Take the free advice from clients to improve your business</a:t>
            </a:r>
          </a:p>
          <a:p>
            <a:endParaRPr lang="en-US" dirty="0" smtClean="0"/>
          </a:p>
        </p:txBody>
      </p:sp>
    </p:spTree>
    <p:extLst>
      <p:ext uri="{BB962C8B-B14F-4D97-AF65-F5344CB8AC3E}">
        <p14:creationId xmlns:p14="http://schemas.microsoft.com/office/powerpoint/2010/main" val="1884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747713" y="2371725"/>
            <a:ext cx="5603875" cy="1470025"/>
          </a:xfrm>
        </p:spPr>
        <p:txBody>
          <a:bodyPr/>
          <a:lstStyle/>
          <a:p>
            <a:r>
              <a:rPr lang="en-US" dirty="0" smtClean="0">
                <a:latin typeface="Calibri" pitchFamily="34" charset="0"/>
              </a:rPr>
              <a:t>Thank You!</a:t>
            </a:r>
          </a:p>
        </p:txBody>
      </p:sp>
    </p:spTree>
    <p:extLst>
      <p:ext uri="{BB962C8B-B14F-4D97-AF65-F5344CB8AC3E}">
        <p14:creationId xmlns:p14="http://schemas.microsoft.com/office/powerpoint/2010/main" val="4374600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03444" y="309595"/>
            <a:ext cx="6783355" cy="601663"/>
          </a:xfrm>
        </p:spPr>
        <p:txBody>
          <a:bodyPr/>
          <a:lstStyle/>
          <a:p>
            <a:pPr eaLnBrk="1" hangingPunct="1"/>
            <a:r>
              <a:rPr lang="en-US" dirty="0" smtClean="0">
                <a:latin typeface="Arial" charset="0"/>
                <a:cs typeface="Arial" charset="0"/>
              </a:rPr>
              <a:t>Top 10 CA Home Buyer Surnames</a:t>
            </a:r>
          </a:p>
        </p:txBody>
      </p:sp>
      <p:graphicFrame>
        <p:nvGraphicFramePr>
          <p:cNvPr id="2" name="Object 4"/>
          <p:cNvGraphicFramePr>
            <a:graphicFrameLocks noGrp="1"/>
          </p:cNvGraphicFramePr>
          <p:nvPr>
            <p:ph type="chart" sz="half" idx="4294967295"/>
            <p:extLst>
              <p:ext uri="{D42A27DB-BD31-4B8C-83A1-F6EECF244321}">
                <p14:modId xmlns:p14="http://schemas.microsoft.com/office/powerpoint/2010/main" val="1160473907"/>
              </p:ext>
            </p:extLst>
          </p:nvPr>
        </p:nvGraphicFramePr>
        <p:xfrm>
          <a:off x="50800" y="911258"/>
          <a:ext cx="8543925" cy="5487987"/>
        </p:xfrm>
        <a:graphic>
          <a:graphicData uri="http://schemas.openxmlformats.org/drawingml/2006/chart">
            <c:chart xmlns:c="http://schemas.openxmlformats.org/drawingml/2006/chart" xmlns:r="http://schemas.openxmlformats.org/officeDocument/2006/relationships" r:id="rId3"/>
          </a:graphicData>
        </a:graphic>
      </p:graphicFrame>
      <p:sp>
        <p:nvSpPr>
          <p:cNvPr id="57349" name="Text Box 5"/>
          <p:cNvSpPr txBox="1">
            <a:spLocks noChangeArrowheads="1"/>
          </p:cNvSpPr>
          <p:nvPr/>
        </p:nvSpPr>
        <p:spPr bwMode="auto">
          <a:xfrm>
            <a:off x="50800" y="6262300"/>
            <a:ext cx="3515706" cy="27699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200" dirty="0">
                <a:latin typeface="Arial" charset="0"/>
              </a:rPr>
              <a:t>SOURCE: </a:t>
            </a:r>
            <a:r>
              <a:rPr lang="en-US" sz="1200" dirty="0" err="1">
                <a:latin typeface="Arial" charset="0"/>
              </a:rPr>
              <a:t>DataQuick</a:t>
            </a:r>
            <a:r>
              <a:rPr lang="en-US" sz="1200" dirty="0">
                <a:latin typeface="Arial" charset="0"/>
              </a:rPr>
              <a:t> Information </a:t>
            </a:r>
            <a:r>
              <a:rPr lang="en-US" sz="1200" dirty="0" smtClean="0">
                <a:latin typeface="Arial" charset="0"/>
              </a:rPr>
              <a:t>Systems, 2010</a:t>
            </a:r>
            <a:endParaRPr lang="en-US" sz="1200" dirty="0">
              <a:latin typeface="Arial" charset="0"/>
            </a:endParaRPr>
          </a:p>
        </p:txBody>
      </p:sp>
    </p:spTree>
    <p:extLst>
      <p:ext uri="{BB962C8B-B14F-4D97-AF65-F5344CB8AC3E}">
        <p14:creationId xmlns:p14="http://schemas.microsoft.com/office/powerpoint/2010/main" val="2330201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677988" y="647700"/>
            <a:ext cx="7008812" cy="698500"/>
          </a:xfrm>
        </p:spPr>
        <p:txBody>
          <a:bodyPr>
            <a:normAutofit/>
          </a:bodyPr>
          <a:lstStyle/>
          <a:p>
            <a:pPr algn="ctr"/>
            <a:r>
              <a:rPr lang="en-US" sz="3200" dirty="0" smtClean="0">
                <a:latin typeface="Calibri" pitchFamily="34" charset="0"/>
              </a:rPr>
              <a:t>Gender: US v. CA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24942965"/>
              </p:ext>
            </p:extLst>
          </p:nvPr>
        </p:nvGraphicFramePr>
        <p:xfrm>
          <a:off x="1677988" y="1600200"/>
          <a:ext cx="700881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12054" y="6126163"/>
            <a:ext cx="8131946" cy="276999"/>
          </a:xfrm>
          <a:prstGeom prst="rect">
            <a:avLst/>
          </a:prstGeom>
          <a:noFill/>
        </p:spPr>
        <p:txBody>
          <a:bodyPr wrap="square" rtlCol="0">
            <a:spAutoFit/>
          </a:bodyPr>
          <a:lstStyle/>
          <a:p>
            <a:r>
              <a:rPr lang="en-US" sz="1200" dirty="0" smtClean="0"/>
              <a:t>Sources: 2010 U.S. Census Bureau American Community Survey, 2011 C.A.R. Buyer &amp; Seller Surveys</a:t>
            </a:r>
            <a:endParaRPr lang="en-US" sz="1200" dirty="0"/>
          </a:p>
        </p:txBody>
      </p:sp>
    </p:spTree>
    <p:extLst>
      <p:ext uri="{BB962C8B-B14F-4D97-AF65-F5344CB8AC3E}">
        <p14:creationId xmlns:p14="http://schemas.microsoft.com/office/powerpoint/2010/main" val="1655040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677988" y="719138"/>
            <a:ext cx="7008812" cy="698500"/>
          </a:xfrm>
        </p:spPr>
        <p:txBody>
          <a:bodyPr>
            <a:normAutofit/>
          </a:bodyPr>
          <a:lstStyle/>
          <a:p>
            <a:pPr algn="ctr"/>
            <a:r>
              <a:rPr lang="en-US" sz="3200" dirty="0" smtClean="0">
                <a:latin typeface="Calibri" pitchFamily="34" charset="0"/>
              </a:rPr>
              <a:t>Median Age: US v. CA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54165606"/>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0" y="6234407"/>
            <a:ext cx="9144000" cy="304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Source: U.S. Census Bureau 2010 American Community Survey, NAR 2011 Profile of Home Buyers &amp; Sellers, C.A.R. 2011 Buyer &amp; Seller Surveys</a:t>
            </a:r>
            <a:endParaRPr lang="en-US" sz="1100" dirty="0"/>
          </a:p>
        </p:txBody>
      </p:sp>
    </p:spTree>
    <p:extLst>
      <p:ext uri="{BB962C8B-B14F-4D97-AF65-F5344CB8AC3E}">
        <p14:creationId xmlns:p14="http://schemas.microsoft.com/office/powerpoint/2010/main" val="332579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02534" y="535043"/>
            <a:ext cx="6755363" cy="601663"/>
          </a:xfrm>
        </p:spPr>
        <p:txBody>
          <a:bodyPr>
            <a:normAutofit/>
          </a:bodyPr>
          <a:lstStyle/>
          <a:p>
            <a:r>
              <a:rPr lang="en-US" sz="3200" dirty="0" smtClean="0">
                <a:latin typeface="+mj-lt"/>
              </a:rPr>
              <a:t>CA Buyers &amp; Sellers are Getting Younger</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757971152"/>
              </p:ext>
            </p:extLst>
          </p:nvPr>
        </p:nvGraphicFramePr>
        <p:xfrm>
          <a:off x="704850" y="1400175"/>
          <a:ext cx="7905750" cy="44592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448" y="5937398"/>
            <a:ext cx="1672253" cy="276999"/>
          </a:xfrm>
          <a:prstGeom prst="rect">
            <a:avLst/>
          </a:prstGeom>
          <a:noFill/>
        </p:spPr>
        <p:txBody>
          <a:bodyPr wrap="none" rtlCol="0">
            <a:spAutoFit/>
          </a:bodyPr>
          <a:lstStyle/>
          <a:p>
            <a:r>
              <a:rPr lang="en-US" sz="1200" dirty="0" smtClean="0">
                <a:solidFill>
                  <a:schemeClr val="tx2">
                    <a:lumMod val="50000"/>
                  </a:schemeClr>
                </a:solidFill>
                <a:latin typeface="Arial" pitchFamily="34" charset="0"/>
                <a:cs typeface="Arial" pitchFamily="34" charset="0"/>
              </a:rPr>
              <a:t>Q</a:t>
            </a:r>
            <a:r>
              <a:rPr lang="en-US" sz="1200" dirty="0">
                <a:solidFill>
                  <a:schemeClr val="tx2">
                    <a:lumMod val="50000"/>
                  </a:schemeClr>
                </a:solidFill>
                <a:latin typeface="Arial" pitchFamily="34" charset="0"/>
                <a:cs typeface="Arial" pitchFamily="34" charset="0"/>
              </a:rPr>
              <a:t>: </a:t>
            </a:r>
            <a:r>
              <a:rPr lang="en-US" sz="1200" dirty="0" smtClean="0">
                <a:solidFill>
                  <a:schemeClr val="tx2">
                    <a:lumMod val="50000"/>
                  </a:schemeClr>
                </a:solidFill>
                <a:latin typeface="Arial" pitchFamily="34" charset="0"/>
                <a:cs typeface="Arial" pitchFamily="34" charset="0"/>
              </a:rPr>
              <a:t>What </a:t>
            </a:r>
            <a:r>
              <a:rPr lang="en-US" sz="1200" dirty="0">
                <a:solidFill>
                  <a:schemeClr val="tx2">
                    <a:lumMod val="50000"/>
                  </a:schemeClr>
                </a:solidFill>
                <a:latin typeface="Arial" pitchFamily="34" charset="0"/>
                <a:cs typeface="Arial" pitchFamily="34" charset="0"/>
              </a:rPr>
              <a:t>is your age? </a:t>
            </a:r>
          </a:p>
        </p:txBody>
      </p:sp>
      <p:sp>
        <p:nvSpPr>
          <p:cNvPr id="6" name="TextBox 1"/>
          <p:cNvSpPr txBox="1"/>
          <p:nvPr/>
        </p:nvSpPr>
        <p:spPr>
          <a:xfrm>
            <a:off x="0" y="6234407"/>
            <a:ext cx="9144000" cy="3047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t>Source: C.A.R. 2011 Buyer &amp; Seller Surveys</a:t>
            </a:r>
            <a:endParaRPr lang="en-US" sz="1200" dirty="0"/>
          </a:p>
        </p:txBody>
      </p:sp>
    </p:spTree>
    <p:extLst>
      <p:ext uri="{BB962C8B-B14F-4D97-AF65-F5344CB8AC3E}">
        <p14:creationId xmlns:p14="http://schemas.microsoft.com/office/powerpoint/2010/main" val="7962418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nvo Bubb PPT Template">
  <a:themeElements>
    <a:clrScheme name="Custom 4">
      <a:dk1>
        <a:srgbClr val="002240"/>
      </a:dk1>
      <a:lt1>
        <a:sysClr val="window" lastClr="FFFFFF"/>
      </a:lt1>
      <a:dk2>
        <a:srgbClr val="1F497D"/>
      </a:dk2>
      <a:lt2>
        <a:srgbClr val="131313"/>
      </a:lt2>
      <a:accent1>
        <a:srgbClr val="F5C64D"/>
      </a:accent1>
      <a:accent2>
        <a:srgbClr val="7BB88F"/>
      </a:accent2>
      <a:accent3>
        <a:srgbClr val="92CAC8"/>
      </a:accent3>
      <a:accent4>
        <a:srgbClr val="F3EEE2"/>
      </a:accent4>
      <a:accent5>
        <a:srgbClr val="FFFFFF"/>
      </a:accent5>
      <a:accent6>
        <a:srgbClr val="FFFFFF"/>
      </a:accent6>
      <a:hlink>
        <a:srgbClr val="0000FF"/>
      </a:hlink>
      <a:folHlink>
        <a:srgbClr val="E594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Convo Bubb PPT Template</Template>
  <TotalTime>2203</TotalTime>
  <Words>2807</Words>
  <Application>Microsoft Office PowerPoint</Application>
  <PresentationFormat>On-screen Show (4:3)</PresentationFormat>
  <Paragraphs>416</Paragraphs>
  <Slides>57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Convo Bubb PPT Template</vt:lpstr>
      <vt:lpstr>Microsoft Excel Chart</vt:lpstr>
      <vt:lpstr>The New Real Estate Consumer</vt:lpstr>
      <vt:lpstr>Outline</vt:lpstr>
      <vt:lpstr>Who is the New Real Estate Consumer?</vt:lpstr>
      <vt:lpstr>CA v. US Population Growth:  1971-2049 </vt:lpstr>
      <vt:lpstr>Ethnicity Comparisons: US v. CA</vt:lpstr>
      <vt:lpstr>Top 10 CA Home Buyer Surnames</vt:lpstr>
      <vt:lpstr>Gender: US v. CA</vt:lpstr>
      <vt:lpstr>Median Age: US v. CA</vt:lpstr>
      <vt:lpstr>CA Buyers &amp; Sellers are Getting Younger</vt:lpstr>
      <vt:lpstr>Household Income: US v. CA</vt:lpstr>
      <vt:lpstr>Buyer &amp; Seller Marital Status: CA v. US  CA Has More Alternative Family Structures </vt:lpstr>
      <vt:lpstr>1st-time vs. Repeat Buyers &amp; Sellers</vt:lpstr>
      <vt:lpstr>The Real Estate Transaction as Experienced by Buyers &amp; Sellers</vt:lpstr>
      <vt:lpstr>Before the Selling/Buying Process Begins…</vt:lpstr>
      <vt:lpstr>Average Selling Process is Long: 9.5 months</vt:lpstr>
      <vt:lpstr>60% of Sellers Did Not Close Escrow on Time Because…</vt:lpstr>
      <vt:lpstr>Average Buying Process is Lengthy: 7.5 Months</vt:lpstr>
      <vt:lpstr>Consumers are Doing their Homework Online</vt:lpstr>
      <vt:lpstr>Most Important Websites for Buyers &amp; Sellers</vt:lpstr>
      <vt:lpstr>Buyers are Motivated by Affordability Sellers are Motivated by Financial Strains </vt:lpstr>
      <vt:lpstr>Quick Facts About Buyer Financing</vt:lpstr>
      <vt:lpstr>Overpricing? Average Sale Price is 13% Lower than List Price</vt:lpstr>
      <vt:lpstr>Expectations About Future Home Prices: Buyers Optimistic – Sellers Pessimistic</vt:lpstr>
      <vt:lpstr>Most Sellers Rent &amp; Don’t Intend to Buy Again</vt:lpstr>
      <vt:lpstr>Seller Migration</vt:lpstr>
      <vt:lpstr>94% of Buyers &amp; Nearly 100% of Sellers Used an Agent Because…</vt:lpstr>
      <vt:lpstr>Agent Response Time Is Important</vt:lpstr>
      <vt:lpstr>Buyers Expect Faster Response Time</vt:lpstr>
      <vt:lpstr>Sellers Also Expect Faster Response</vt:lpstr>
      <vt:lpstr>Room for Improvement in Agent Response</vt:lpstr>
      <vt:lpstr>Agent / Seller Communication Gap</vt:lpstr>
      <vt:lpstr>Agent / Buyer Communication Gap</vt:lpstr>
      <vt:lpstr>Buyer Satisfaction Ratings</vt:lpstr>
      <vt:lpstr>Buyer Reasons for Satisfaction/Dissatisfaction</vt:lpstr>
      <vt:lpstr>Seller Satisfaction Ratings</vt:lpstr>
      <vt:lpstr>Seller Reasons for Satisfaction/Dissatisfaction</vt:lpstr>
      <vt:lpstr>Advice from Buyers to  Agents</vt:lpstr>
      <vt:lpstr>Advice from Sellers to Agents</vt:lpstr>
      <vt:lpstr>Investors</vt:lpstr>
      <vt:lpstr>Share of Investors is Growing Rapidly</vt:lpstr>
      <vt:lpstr>Investors Buy Primarily Single-family Homes</vt:lpstr>
      <vt:lpstr>Investors Prefer Distressed Properties</vt:lpstr>
      <vt:lpstr>Popular Destinations/Largest Markets</vt:lpstr>
      <vt:lpstr>Investors Buy Below the Median</vt:lpstr>
      <vt:lpstr>…and Pay All Cash!</vt:lpstr>
      <vt:lpstr>A Once-in-a-Generation Buying Opportunity!</vt:lpstr>
      <vt:lpstr>Economy Showing Signs of Improvement</vt:lpstr>
      <vt:lpstr>Housing Market Demonstrating Stability</vt:lpstr>
      <vt:lpstr>Recent Headlines</vt:lpstr>
      <vt:lpstr>Buy vs Rent Analysis: $3,760 a Year Cheaper to Buy in CA</vt:lpstr>
      <vt:lpstr>“Top 5 Reasons it’s Smarter to Buy than Rent”</vt:lpstr>
      <vt:lpstr>Mortgage Rates at Record Lows </vt:lpstr>
      <vt:lpstr>Housing Affordability Index CA vs. U.S. Annual Rate</vt:lpstr>
      <vt:lpstr>California vs. U.S. Median Prices CA Return on Investment by Year of Purchase</vt:lpstr>
      <vt:lpstr>Disposable Income Expected to Rise</vt:lpstr>
      <vt:lpstr>Key 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Real Estate Consumer</dc:title>
  <dc:creator>Carmen Hirciag</dc:creator>
  <cp:lastModifiedBy>Carmen Hirciag</cp:lastModifiedBy>
  <cp:revision>169</cp:revision>
  <cp:lastPrinted>2012-04-27T21:13:41Z</cp:lastPrinted>
  <dcterms:created xsi:type="dcterms:W3CDTF">2012-04-03T20:16:38Z</dcterms:created>
  <dcterms:modified xsi:type="dcterms:W3CDTF">2012-05-08T17:38:20Z</dcterms:modified>
</cp:coreProperties>
</file>